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924" r:id="rId2"/>
  </p:sldMasterIdLst>
  <p:notesMasterIdLst>
    <p:notesMasterId r:id="rId43"/>
  </p:notesMasterIdLst>
  <p:handoutMasterIdLst>
    <p:handoutMasterId r:id="rId44"/>
  </p:handoutMasterIdLst>
  <p:sldIdLst>
    <p:sldId id="256" r:id="rId3"/>
    <p:sldId id="345" r:id="rId4"/>
    <p:sldId id="333" r:id="rId5"/>
    <p:sldId id="271" r:id="rId6"/>
    <p:sldId id="274" r:id="rId7"/>
    <p:sldId id="346" r:id="rId8"/>
    <p:sldId id="348" r:id="rId9"/>
    <p:sldId id="347" r:id="rId10"/>
    <p:sldId id="372" r:id="rId11"/>
    <p:sldId id="350" r:id="rId12"/>
    <p:sldId id="349" r:id="rId13"/>
    <p:sldId id="351" r:id="rId14"/>
    <p:sldId id="352" r:id="rId15"/>
    <p:sldId id="353" r:id="rId16"/>
    <p:sldId id="359" r:id="rId17"/>
    <p:sldId id="360" r:id="rId18"/>
    <p:sldId id="354" r:id="rId19"/>
    <p:sldId id="355" r:id="rId20"/>
    <p:sldId id="356" r:id="rId21"/>
    <p:sldId id="357" r:id="rId22"/>
    <p:sldId id="363" r:id="rId23"/>
    <p:sldId id="361" r:id="rId24"/>
    <p:sldId id="362" r:id="rId25"/>
    <p:sldId id="381" r:id="rId26"/>
    <p:sldId id="364" r:id="rId27"/>
    <p:sldId id="386" r:id="rId28"/>
    <p:sldId id="382" r:id="rId29"/>
    <p:sldId id="384" r:id="rId30"/>
    <p:sldId id="387" r:id="rId31"/>
    <p:sldId id="365" r:id="rId32"/>
    <p:sldId id="366" r:id="rId33"/>
    <p:sldId id="367" r:id="rId34"/>
    <p:sldId id="373" r:id="rId35"/>
    <p:sldId id="374" r:id="rId36"/>
    <p:sldId id="375" r:id="rId37"/>
    <p:sldId id="378" r:id="rId38"/>
    <p:sldId id="388" r:id="rId39"/>
    <p:sldId id="390" r:id="rId40"/>
    <p:sldId id="389" r:id="rId41"/>
    <p:sldId id="377" r:id="rId42"/>
  </p:sldIdLst>
  <p:sldSz cx="12188825" cy="6858000"/>
  <p:notesSz cx="6858000" cy="9144000"/>
  <p:embeddedFontLst>
    <p:embeddedFont>
      <p:font typeface="Wingdings 3" panose="05040102010807070707" pitchFamily="18" charset="2"/>
      <p:regular r:id="rId45"/>
    </p:embeddedFont>
    <p:embeddedFont>
      <p:font typeface="07やさしさゴシック" panose="02000600000000000000" pitchFamily="2" charset="-128"/>
      <p:regular r:id="rId46"/>
    </p:embeddedFont>
    <p:embeddedFont>
      <p:font typeface="メイリオ" panose="020B0604030504040204" pitchFamily="50" charset="-128"/>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Trebuchet MS" panose="020B0603020202020204" pitchFamily="34" charset="0"/>
      <p:regular r:id="rId55"/>
      <p:bold r:id="rId56"/>
      <p:italic r:id="rId57"/>
      <p:boldItalic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4">
          <p15:clr>
            <a:srgbClr val="A4A3A4"/>
          </p15:clr>
        </p15:guide>
        <p15:guide id="3" orient="horz" pos="3792">
          <p15:clr>
            <a:srgbClr val="A4A3A4"/>
          </p15:clr>
        </p15:guide>
        <p15:guide id="4" pos="959">
          <p15:clr>
            <a:srgbClr val="A4A3A4"/>
          </p15:clr>
        </p15:guide>
        <p15:guide id="5" pos="671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成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2C93"/>
    <a:srgbClr val="FFFFFF"/>
    <a:srgbClr val="F2F2F2"/>
    <a:srgbClr val="FAF1D2"/>
    <a:srgbClr val="EBEBEB"/>
    <a:srgbClr val="3333FF"/>
    <a:srgbClr val="F8F8F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615" autoAdjust="0"/>
    <p:restoredTop sz="94004" autoAdjust="0"/>
  </p:normalViewPr>
  <p:slideViewPr>
    <p:cSldViewPr>
      <p:cViewPr varScale="1">
        <p:scale>
          <a:sx n="60" d="100"/>
          <a:sy n="60" d="100"/>
        </p:scale>
        <p:origin x="72" y="270"/>
      </p:cViewPr>
      <p:guideLst>
        <p:guide orient="horz" pos="2160"/>
        <p:guide orient="horz" pos="384"/>
        <p:guide orient="horz" pos="3792"/>
        <p:guide pos="959"/>
        <p:guide pos="6719"/>
      </p:guideLst>
    </p:cSldViewPr>
  </p:slideViewPr>
  <p:outlineViewPr>
    <p:cViewPr>
      <p:scale>
        <a:sx n="33" d="100"/>
        <a:sy n="33" d="100"/>
      </p:scale>
      <p:origin x="0" y="-618"/>
    </p:cViewPr>
  </p:outlineViewPr>
  <p:notesTextViewPr>
    <p:cViewPr>
      <p:scale>
        <a:sx n="125" d="100"/>
        <a:sy n="125" d="100"/>
      </p:scale>
      <p:origin x="0" y="0"/>
    </p:cViewPr>
  </p:notesTextViewPr>
  <p:notesViewPr>
    <p:cSldViewPr showGuides="1">
      <p:cViewPr varScale="1">
        <p:scale>
          <a:sx n="84" d="100"/>
          <a:sy n="84" d="100"/>
        </p:scale>
        <p:origin x="1002" y="6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BEA74EB7-856E-45FD-83F0-5F7C6F3E4372}" type="datetimeFigureOut">
              <a:rPr kumimoji="1" lang="en-US" altLang="ja-JP"/>
              <a:t>5/28/2017</a:t>
            </a:fld>
            <a:endParaRPr kumimoji="1" lang="ja-JP"/>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14886E15-F82A-4596-A46C-375C6D3981E1}" type="slidenum">
              <a:rPr kumimoji="1" lang="ja-JP"/>
              <a:t>‹#›</a:t>
            </a:fld>
            <a:endParaRPr kumimoji="1" lang="ja-JP"/>
          </a:p>
        </p:txBody>
      </p:sp>
    </p:spTree>
    <p:extLst>
      <p:ext uri="{BB962C8B-B14F-4D97-AF65-F5344CB8AC3E}">
        <p14:creationId xmlns:p14="http://schemas.microsoft.com/office/powerpoint/2010/main" val="86830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kumimoji="1" lang="ja-JP" sz="1200"/>
            </a:lvl1pPr>
          </a:lstStyle>
          <a:p>
            <a:endParaRPr kumimoji="1" lang="ja-JP"/>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kumimoji="1" lang="ja-JP" sz="1200"/>
            </a:lvl1pPr>
          </a:lstStyle>
          <a:p>
            <a:fld id="{C61B0E40-8125-41F8-BB6C-139D8D531A4F}" type="datetimeFigureOut">
              <a:t>2017/5/28</a:t>
            </a:fld>
            <a:endParaRPr kumimoji="1" lang="ja-JP"/>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kumimoji="1" lang="ja-JP"/>
          </a:p>
        </p:txBody>
      </p:sp>
      <p:sp>
        <p:nvSpPr>
          <p:cNvPr id="5" name="メモ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t>マスター テキストのスタイルを編集するには、ここをクリック</a:t>
            </a:r>
          </a:p>
          <a:p>
            <a:pPr lvl="1"/>
            <a:r>
              <a:rPr kumimoji="1" lang="ja-JP"/>
              <a:t>第 2 レベル</a:t>
            </a:r>
          </a:p>
          <a:p>
            <a:pPr lvl="2"/>
            <a:r>
              <a:rPr kumimoji="1" lang="ja-JP"/>
              <a:t>第 3 レベル</a:t>
            </a:r>
          </a:p>
          <a:p>
            <a:pPr lvl="3"/>
            <a:r>
              <a:rPr kumimoji="1" lang="ja-JP"/>
              <a:t>第 4 レベル</a:t>
            </a:r>
          </a:p>
          <a:p>
            <a:pPr lvl="4"/>
            <a:r>
              <a:rPr kumimoji="1" lang="ja-JP"/>
              <a:t>第 5 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kumimoji="1" lang="ja-JP" sz="1200"/>
            </a:lvl1pPr>
          </a:lstStyle>
          <a:p>
            <a:endParaRPr kumimoji="1" lang="ja-JP"/>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kumimoji="1" lang="ja-JP" sz="1200"/>
            </a:lvl1pPr>
          </a:lstStyle>
          <a:p>
            <a:fld id="{BF105DB2-FD3E-441D-8B7E-7AE83ECE27B3}" type="slidenum">
              <a:t>‹#›</a:t>
            </a:fld>
            <a:endParaRPr kumimoji="1" lang="ja-JP"/>
          </a:p>
        </p:txBody>
      </p:sp>
    </p:spTree>
    <p:extLst>
      <p:ext uri="{BB962C8B-B14F-4D97-AF65-F5344CB8AC3E}">
        <p14:creationId xmlns:p14="http://schemas.microsoft.com/office/powerpoint/2010/main" val="28947205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lang="ja-JP" sz="1200" kern="1200">
        <a:solidFill>
          <a:schemeClr val="tx1"/>
        </a:solidFill>
        <a:latin typeface="+mn-lt"/>
        <a:ea typeface="+mn-ea"/>
        <a:cs typeface="+mn-cs"/>
      </a:defRPr>
    </a:lvl1pPr>
    <a:lvl2pPr marL="457200" algn="l" defTabSz="914400" rtl="0" eaLnBrk="1" latinLnBrk="0" hangingPunct="1">
      <a:defRPr kumimoji="1" lang="ja-JP" sz="1200" kern="1200">
        <a:solidFill>
          <a:schemeClr val="tx1"/>
        </a:solidFill>
        <a:latin typeface="+mn-lt"/>
        <a:ea typeface="+mn-ea"/>
        <a:cs typeface="+mn-cs"/>
      </a:defRPr>
    </a:lvl2pPr>
    <a:lvl3pPr marL="914400" algn="l" defTabSz="914400" rtl="0" eaLnBrk="1" latinLnBrk="0" hangingPunct="1">
      <a:defRPr kumimoji="1" lang="ja-JP" sz="1200" kern="1200">
        <a:solidFill>
          <a:schemeClr val="tx1"/>
        </a:solidFill>
        <a:latin typeface="+mn-lt"/>
        <a:ea typeface="+mn-ea"/>
        <a:cs typeface="+mn-cs"/>
      </a:defRPr>
    </a:lvl3pPr>
    <a:lvl4pPr marL="1371600" algn="l" defTabSz="914400" rtl="0" eaLnBrk="1" latinLnBrk="0" hangingPunct="1">
      <a:defRPr kumimoji="1" lang="ja-JP" sz="1200" kern="1200">
        <a:solidFill>
          <a:schemeClr val="tx1"/>
        </a:solidFill>
        <a:latin typeface="+mn-lt"/>
        <a:ea typeface="+mn-ea"/>
        <a:cs typeface="+mn-cs"/>
      </a:defRPr>
    </a:lvl4pPr>
    <a:lvl5pPr marL="1828800" algn="l" defTabSz="914400" rtl="0" eaLnBrk="1" latinLnBrk="0" hangingPunct="1">
      <a:defRPr kumimoji="1" lang="ja-JP" sz="1200" kern="1200">
        <a:solidFill>
          <a:schemeClr val="tx1"/>
        </a:solidFill>
        <a:latin typeface="+mn-lt"/>
        <a:ea typeface="+mn-ea"/>
        <a:cs typeface="+mn-cs"/>
      </a:defRPr>
    </a:lvl5pPr>
    <a:lvl6pPr marL="2286000" algn="l" defTabSz="914400" rtl="0" eaLnBrk="1" latinLnBrk="0" hangingPunct="1">
      <a:defRPr kumimoji="1" lang="ja-JP" sz="1200" kern="1200">
        <a:solidFill>
          <a:schemeClr val="tx1"/>
        </a:solidFill>
        <a:latin typeface="+mn-lt"/>
        <a:ea typeface="+mn-ea"/>
        <a:cs typeface="+mn-cs"/>
      </a:defRPr>
    </a:lvl6pPr>
    <a:lvl7pPr marL="2743200" algn="l" defTabSz="914400" rtl="0" eaLnBrk="1" latinLnBrk="0" hangingPunct="1">
      <a:defRPr kumimoji="1" lang="ja-JP" sz="1200" kern="1200">
        <a:solidFill>
          <a:schemeClr val="tx1"/>
        </a:solidFill>
        <a:latin typeface="+mn-lt"/>
        <a:ea typeface="+mn-ea"/>
        <a:cs typeface="+mn-cs"/>
      </a:defRPr>
    </a:lvl7pPr>
    <a:lvl8pPr marL="3200400" algn="l" defTabSz="914400" rtl="0" eaLnBrk="1" latinLnBrk="0" hangingPunct="1">
      <a:defRPr kumimoji="1" lang="ja-JP" sz="1200" kern="1200">
        <a:solidFill>
          <a:schemeClr val="tx1"/>
        </a:solidFill>
        <a:latin typeface="+mn-lt"/>
        <a:ea typeface="+mn-ea"/>
        <a:cs typeface="+mn-cs"/>
      </a:defRPr>
    </a:lvl8pPr>
    <a:lvl9pPr marL="3657600" algn="l" defTabSz="914400" rtl="0" eaLnBrk="1" latinLnBrk="0" hangingPunct="1">
      <a:defRPr kumimoji="1" lang="ja-JP"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アジェンダです。インストール部分は概要を説明し、実際のデモは行わずに</a:t>
            </a:r>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a:t>
            </a:fld>
            <a:endParaRPr kumimoji="1" lang="ja-JP" altLang="en-US"/>
          </a:p>
        </p:txBody>
      </p:sp>
    </p:spTree>
    <p:extLst>
      <p:ext uri="{BB962C8B-B14F-4D97-AF65-F5344CB8AC3E}">
        <p14:creationId xmlns:p14="http://schemas.microsoft.com/office/powerpoint/2010/main" val="4129050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14</a:t>
            </a:fld>
            <a:endParaRPr kumimoji="1" lang="ja-JP" altLang="en-US"/>
          </a:p>
        </p:txBody>
      </p:sp>
    </p:spTree>
    <p:extLst>
      <p:ext uri="{BB962C8B-B14F-4D97-AF65-F5344CB8AC3E}">
        <p14:creationId xmlns:p14="http://schemas.microsoft.com/office/powerpoint/2010/main" val="4284566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15</a:t>
            </a:fld>
            <a:endParaRPr kumimoji="1" lang="ja-JP" altLang="en-US"/>
          </a:p>
        </p:txBody>
      </p:sp>
    </p:spTree>
    <p:extLst>
      <p:ext uri="{BB962C8B-B14F-4D97-AF65-F5344CB8AC3E}">
        <p14:creationId xmlns:p14="http://schemas.microsoft.com/office/powerpoint/2010/main" val="126798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16</a:t>
            </a:fld>
            <a:endParaRPr kumimoji="1" lang="ja-JP" altLang="en-US"/>
          </a:p>
        </p:txBody>
      </p:sp>
    </p:spTree>
    <p:extLst>
      <p:ext uri="{BB962C8B-B14F-4D97-AF65-F5344CB8AC3E}">
        <p14:creationId xmlns:p14="http://schemas.microsoft.com/office/powerpoint/2010/main" val="182903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18</a:t>
            </a:fld>
            <a:endParaRPr kumimoji="1" lang="ja-JP" altLang="en-US"/>
          </a:p>
        </p:txBody>
      </p:sp>
    </p:spTree>
    <p:extLst>
      <p:ext uri="{BB962C8B-B14F-4D97-AF65-F5344CB8AC3E}">
        <p14:creationId xmlns:p14="http://schemas.microsoft.com/office/powerpoint/2010/main" val="3152880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19</a:t>
            </a:fld>
            <a:endParaRPr kumimoji="1" lang="ja-JP" altLang="en-US"/>
          </a:p>
        </p:txBody>
      </p:sp>
    </p:spTree>
    <p:extLst>
      <p:ext uri="{BB962C8B-B14F-4D97-AF65-F5344CB8AC3E}">
        <p14:creationId xmlns:p14="http://schemas.microsoft.com/office/powerpoint/2010/main" val="3679529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20</a:t>
            </a:fld>
            <a:endParaRPr kumimoji="1" lang="ja-JP" altLang="en-US"/>
          </a:p>
        </p:txBody>
      </p:sp>
    </p:spTree>
    <p:extLst>
      <p:ext uri="{BB962C8B-B14F-4D97-AF65-F5344CB8AC3E}">
        <p14:creationId xmlns:p14="http://schemas.microsoft.com/office/powerpoint/2010/main" val="4130050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21</a:t>
            </a:fld>
            <a:endParaRPr kumimoji="1" lang="ja-JP" altLang="en-US"/>
          </a:p>
        </p:txBody>
      </p:sp>
    </p:spTree>
    <p:extLst>
      <p:ext uri="{BB962C8B-B14F-4D97-AF65-F5344CB8AC3E}">
        <p14:creationId xmlns:p14="http://schemas.microsoft.com/office/powerpoint/2010/main" val="1843054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22</a:t>
            </a:fld>
            <a:endParaRPr kumimoji="1" lang="ja-JP" altLang="en-US"/>
          </a:p>
        </p:txBody>
      </p:sp>
    </p:spTree>
    <p:extLst>
      <p:ext uri="{BB962C8B-B14F-4D97-AF65-F5344CB8AC3E}">
        <p14:creationId xmlns:p14="http://schemas.microsoft.com/office/powerpoint/2010/main" val="3922712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23</a:t>
            </a:fld>
            <a:endParaRPr kumimoji="1" lang="ja-JP" altLang="en-US"/>
          </a:p>
        </p:txBody>
      </p:sp>
    </p:spTree>
    <p:extLst>
      <p:ext uri="{BB962C8B-B14F-4D97-AF65-F5344CB8AC3E}">
        <p14:creationId xmlns:p14="http://schemas.microsoft.com/office/powerpoint/2010/main" val="535034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24</a:t>
            </a:fld>
            <a:endParaRPr kumimoji="1" lang="ja-JP" altLang="en-US"/>
          </a:p>
        </p:txBody>
      </p:sp>
    </p:spTree>
    <p:extLst>
      <p:ext uri="{BB962C8B-B14F-4D97-AF65-F5344CB8AC3E}">
        <p14:creationId xmlns:p14="http://schemas.microsoft.com/office/powerpoint/2010/main" val="2075728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5</a:t>
            </a:fld>
            <a:endParaRPr kumimoji="1" lang="ja-JP" altLang="en-US"/>
          </a:p>
        </p:txBody>
      </p:sp>
    </p:spTree>
    <p:extLst>
      <p:ext uri="{BB962C8B-B14F-4D97-AF65-F5344CB8AC3E}">
        <p14:creationId xmlns:p14="http://schemas.microsoft.com/office/powerpoint/2010/main" val="3562269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25</a:t>
            </a:fld>
            <a:endParaRPr kumimoji="1" lang="ja-JP" altLang="en-US"/>
          </a:p>
        </p:txBody>
      </p:sp>
    </p:spTree>
    <p:extLst>
      <p:ext uri="{BB962C8B-B14F-4D97-AF65-F5344CB8AC3E}">
        <p14:creationId xmlns:p14="http://schemas.microsoft.com/office/powerpoint/2010/main" val="1297924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26</a:t>
            </a:fld>
            <a:endParaRPr kumimoji="1" lang="ja-JP" altLang="en-US"/>
          </a:p>
        </p:txBody>
      </p:sp>
    </p:spTree>
    <p:extLst>
      <p:ext uri="{BB962C8B-B14F-4D97-AF65-F5344CB8AC3E}">
        <p14:creationId xmlns:p14="http://schemas.microsoft.com/office/powerpoint/2010/main" val="2136119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27</a:t>
            </a:fld>
            <a:endParaRPr kumimoji="1" lang="ja-JP" altLang="en-US"/>
          </a:p>
        </p:txBody>
      </p:sp>
    </p:spTree>
    <p:extLst>
      <p:ext uri="{BB962C8B-B14F-4D97-AF65-F5344CB8AC3E}">
        <p14:creationId xmlns:p14="http://schemas.microsoft.com/office/powerpoint/2010/main" val="4080550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28</a:t>
            </a:fld>
            <a:endParaRPr kumimoji="1" lang="ja-JP" altLang="en-US"/>
          </a:p>
        </p:txBody>
      </p:sp>
    </p:spTree>
    <p:extLst>
      <p:ext uri="{BB962C8B-B14F-4D97-AF65-F5344CB8AC3E}">
        <p14:creationId xmlns:p14="http://schemas.microsoft.com/office/powerpoint/2010/main" val="664257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29</a:t>
            </a:fld>
            <a:endParaRPr kumimoji="1" lang="ja-JP" altLang="en-US"/>
          </a:p>
        </p:txBody>
      </p:sp>
    </p:spTree>
    <p:extLst>
      <p:ext uri="{BB962C8B-B14F-4D97-AF65-F5344CB8AC3E}">
        <p14:creationId xmlns:p14="http://schemas.microsoft.com/office/powerpoint/2010/main" val="122317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31</a:t>
            </a:fld>
            <a:endParaRPr kumimoji="1" lang="ja-JP" altLang="en-US"/>
          </a:p>
        </p:txBody>
      </p:sp>
    </p:spTree>
    <p:extLst>
      <p:ext uri="{BB962C8B-B14F-4D97-AF65-F5344CB8AC3E}">
        <p14:creationId xmlns:p14="http://schemas.microsoft.com/office/powerpoint/2010/main" val="1114569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32</a:t>
            </a:fld>
            <a:endParaRPr kumimoji="1" lang="ja-JP" altLang="en-US"/>
          </a:p>
        </p:txBody>
      </p:sp>
    </p:spTree>
    <p:extLst>
      <p:ext uri="{BB962C8B-B14F-4D97-AF65-F5344CB8AC3E}">
        <p14:creationId xmlns:p14="http://schemas.microsoft.com/office/powerpoint/2010/main" val="1502870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33</a:t>
            </a:fld>
            <a:endParaRPr kumimoji="1" lang="ja-JP" altLang="en-US"/>
          </a:p>
        </p:txBody>
      </p:sp>
    </p:spTree>
    <p:extLst>
      <p:ext uri="{BB962C8B-B14F-4D97-AF65-F5344CB8AC3E}">
        <p14:creationId xmlns:p14="http://schemas.microsoft.com/office/powerpoint/2010/main" val="7524962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34</a:t>
            </a:fld>
            <a:endParaRPr kumimoji="1" lang="ja-JP" altLang="en-US"/>
          </a:p>
        </p:txBody>
      </p:sp>
    </p:spTree>
    <p:extLst>
      <p:ext uri="{BB962C8B-B14F-4D97-AF65-F5344CB8AC3E}">
        <p14:creationId xmlns:p14="http://schemas.microsoft.com/office/powerpoint/2010/main" val="2695465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35</a:t>
            </a:fld>
            <a:endParaRPr kumimoji="1" lang="ja-JP" altLang="en-US"/>
          </a:p>
        </p:txBody>
      </p:sp>
    </p:spTree>
    <p:extLst>
      <p:ext uri="{BB962C8B-B14F-4D97-AF65-F5344CB8AC3E}">
        <p14:creationId xmlns:p14="http://schemas.microsoft.com/office/powerpoint/2010/main" val="948854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6</a:t>
            </a:fld>
            <a:endParaRPr kumimoji="1" lang="ja-JP" altLang="en-US"/>
          </a:p>
        </p:txBody>
      </p:sp>
    </p:spTree>
    <p:extLst>
      <p:ext uri="{BB962C8B-B14F-4D97-AF65-F5344CB8AC3E}">
        <p14:creationId xmlns:p14="http://schemas.microsoft.com/office/powerpoint/2010/main" val="2397485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36</a:t>
            </a:fld>
            <a:endParaRPr kumimoji="1" lang="ja-JP" altLang="en-US"/>
          </a:p>
        </p:txBody>
      </p:sp>
    </p:spTree>
    <p:extLst>
      <p:ext uri="{BB962C8B-B14F-4D97-AF65-F5344CB8AC3E}">
        <p14:creationId xmlns:p14="http://schemas.microsoft.com/office/powerpoint/2010/main" val="1802729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37</a:t>
            </a:fld>
            <a:endParaRPr kumimoji="1" lang="ja-JP" altLang="en-US"/>
          </a:p>
        </p:txBody>
      </p:sp>
    </p:spTree>
    <p:extLst>
      <p:ext uri="{BB962C8B-B14F-4D97-AF65-F5344CB8AC3E}">
        <p14:creationId xmlns:p14="http://schemas.microsoft.com/office/powerpoint/2010/main" val="2287484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38</a:t>
            </a:fld>
            <a:endParaRPr kumimoji="1" lang="ja-JP" altLang="en-US"/>
          </a:p>
        </p:txBody>
      </p:sp>
    </p:spTree>
    <p:extLst>
      <p:ext uri="{BB962C8B-B14F-4D97-AF65-F5344CB8AC3E}">
        <p14:creationId xmlns:p14="http://schemas.microsoft.com/office/powerpoint/2010/main" val="22957927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39</a:t>
            </a:fld>
            <a:endParaRPr kumimoji="1" lang="ja-JP" altLang="en-US"/>
          </a:p>
        </p:txBody>
      </p:sp>
    </p:spTree>
    <p:extLst>
      <p:ext uri="{BB962C8B-B14F-4D97-AF65-F5344CB8AC3E}">
        <p14:creationId xmlns:p14="http://schemas.microsoft.com/office/powerpoint/2010/main" val="19835331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40</a:t>
            </a:fld>
            <a:endParaRPr kumimoji="1" lang="ja-JP" altLang="en-US"/>
          </a:p>
        </p:txBody>
      </p:sp>
    </p:spTree>
    <p:extLst>
      <p:ext uri="{BB962C8B-B14F-4D97-AF65-F5344CB8AC3E}">
        <p14:creationId xmlns:p14="http://schemas.microsoft.com/office/powerpoint/2010/main" val="1096838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7</a:t>
            </a:fld>
            <a:endParaRPr kumimoji="1" lang="ja-JP" altLang="en-US"/>
          </a:p>
        </p:txBody>
      </p:sp>
    </p:spTree>
    <p:extLst>
      <p:ext uri="{BB962C8B-B14F-4D97-AF65-F5344CB8AC3E}">
        <p14:creationId xmlns:p14="http://schemas.microsoft.com/office/powerpoint/2010/main" val="288230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8</a:t>
            </a:fld>
            <a:endParaRPr kumimoji="1" lang="ja-JP" altLang="en-US"/>
          </a:p>
        </p:txBody>
      </p:sp>
    </p:spTree>
    <p:extLst>
      <p:ext uri="{BB962C8B-B14F-4D97-AF65-F5344CB8AC3E}">
        <p14:creationId xmlns:p14="http://schemas.microsoft.com/office/powerpoint/2010/main" val="1065998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9</a:t>
            </a:fld>
            <a:endParaRPr kumimoji="1" lang="ja-JP" altLang="en-US"/>
          </a:p>
        </p:txBody>
      </p:sp>
    </p:spTree>
    <p:extLst>
      <p:ext uri="{BB962C8B-B14F-4D97-AF65-F5344CB8AC3E}">
        <p14:creationId xmlns:p14="http://schemas.microsoft.com/office/powerpoint/2010/main" val="26711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11</a:t>
            </a:fld>
            <a:endParaRPr kumimoji="1" lang="ja-JP" altLang="en-US"/>
          </a:p>
        </p:txBody>
      </p:sp>
    </p:spTree>
    <p:extLst>
      <p:ext uri="{BB962C8B-B14F-4D97-AF65-F5344CB8AC3E}">
        <p14:creationId xmlns:p14="http://schemas.microsoft.com/office/powerpoint/2010/main" val="924278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12</a:t>
            </a:fld>
            <a:endParaRPr kumimoji="1" lang="ja-JP" altLang="en-US"/>
          </a:p>
        </p:txBody>
      </p:sp>
    </p:spTree>
    <p:extLst>
      <p:ext uri="{BB962C8B-B14F-4D97-AF65-F5344CB8AC3E}">
        <p14:creationId xmlns:p14="http://schemas.microsoft.com/office/powerpoint/2010/main" val="477763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05DB2-FD3E-441D-8B7E-7AE83ECE27B3}" type="slidenum">
              <a:rPr lang="en-US" altLang="ja-JP" smtClean="0"/>
              <a:t>13</a:t>
            </a:fld>
            <a:endParaRPr kumimoji="1" lang="ja-JP" altLang="en-US"/>
          </a:p>
        </p:txBody>
      </p:sp>
    </p:spTree>
    <p:extLst>
      <p:ext uri="{BB962C8B-B14F-4D97-AF65-F5344CB8AC3E}">
        <p14:creationId xmlns:p14="http://schemas.microsoft.com/office/powerpoint/2010/main" val="963710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06675" y="2404534"/>
            <a:ext cx="7764913" cy="1646302"/>
          </a:xfrm>
        </p:spPr>
        <p:txBody>
          <a:bodyPr anchor="b">
            <a:noAutofit/>
          </a:bodyPr>
          <a:lstStyle>
            <a:lvl1pPr algn="r">
              <a:defRPr sz="5398">
                <a:solidFill>
                  <a:schemeClr val="accent5">
                    <a:lumMod val="75000"/>
                  </a:schemeClr>
                </a:solidFill>
              </a:defRPr>
            </a:lvl1pPr>
          </a:lstStyle>
          <a:p>
            <a:r>
              <a:rPr lang="ja-JP" altLang="en-US" dirty="0"/>
              <a:t>マスター タイトルの書式設定</a:t>
            </a:r>
            <a:endParaRPr lang="en-US" dirty="0"/>
          </a:p>
        </p:txBody>
      </p:sp>
      <p:sp>
        <p:nvSpPr>
          <p:cNvPr id="3" name="Subtitle 2"/>
          <p:cNvSpPr>
            <a:spLocks noGrp="1"/>
          </p:cNvSpPr>
          <p:nvPr>
            <p:ph type="subTitle" idx="1"/>
          </p:nvPr>
        </p:nvSpPr>
        <p:spPr>
          <a:xfrm>
            <a:off x="1506675" y="4050834"/>
            <a:ext cx="7764913" cy="1096899"/>
          </a:xfrm>
        </p:spPr>
        <p:txBody>
          <a:bodyPr anchor="t"/>
          <a:lstStyle>
            <a:lvl1pPr marL="0" indent="0" algn="r">
              <a:buNone/>
              <a:defRPr>
                <a:solidFill>
                  <a:schemeClr val="tx1">
                    <a:lumMod val="50000"/>
                    <a:lumOff val="50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5" name="Footer Placeholder 4"/>
          <p:cNvSpPr>
            <a:spLocks noGrp="1"/>
          </p:cNvSpPr>
          <p:nvPr>
            <p:ph type="ftr" sz="quarter" idx="11"/>
          </p:nvPr>
        </p:nvSpPr>
        <p:spPr/>
        <p:txBody>
          <a:bodyPr/>
          <a:lstStyle/>
          <a:p>
            <a:endParaRPr kumimoji="1" lang="ja-JP"/>
          </a:p>
        </p:txBody>
      </p:sp>
      <p:sp>
        <p:nvSpPr>
          <p:cNvPr id="6" name="Slide Number Placeholder 5"/>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416544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159" y="609600"/>
            <a:ext cx="8594429" cy="3403600"/>
          </a:xfrm>
        </p:spPr>
        <p:txBody>
          <a:bodyPr anchor="ctr">
            <a:normAutofit/>
          </a:bodyPr>
          <a:lstStyle>
            <a:lvl1pPr algn="l">
              <a:defRPr sz="4399"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2519480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4399"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5783" y="3632200"/>
            <a:ext cx="7222643" cy="381000"/>
          </a:xfrm>
        </p:spPr>
        <p:txBody>
          <a:bodyPr anchor="ctr">
            <a:noAutofit/>
          </a:bodyPr>
          <a:lstStyle>
            <a:lvl1pPr marL="0" indent="0">
              <a:buFontTx/>
              <a:buNone/>
              <a:defRPr sz="1600">
                <a:solidFill>
                  <a:schemeClr val="tx1">
                    <a:lumMod val="50000"/>
                    <a:lumOff val="50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159" y="4470400"/>
            <a:ext cx="8594429" cy="1570962"/>
          </a:xfrm>
        </p:spPr>
        <p:txBody>
          <a:bodyPr anchor="ctr">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
        <p:nvSpPr>
          <p:cNvPr id="20" name="TextBox 19"/>
          <p:cNvSpPr txBox="1"/>
          <p:nvPr/>
        </p:nvSpPr>
        <p:spPr>
          <a:xfrm>
            <a:off x="541729" y="790378"/>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0695" y="288655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latin typeface="Arial"/>
              </a:rPr>
              <a:t>”</a:t>
            </a:r>
            <a:endParaRPr lang="en-US" sz="1799" dirty="0">
              <a:solidFill>
                <a:schemeClr val="accent1">
                  <a:lumMod val="60000"/>
                  <a:lumOff val="40000"/>
                </a:schemeClr>
              </a:solidFill>
              <a:latin typeface="Arial"/>
            </a:endParaRPr>
          </a:p>
        </p:txBody>
      </p:sp>
    </p:spTree>
    <p:extLst>
      <p:ext uri="{BB962C8B-B14F-4D97-AF65-F5344CB8AC3E}">
        <p14:creationId xmlns:p14="http://schemas.microsoft.com/office/powerpoint/2010/main" val="3524292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159" y="1931988"/>
            <a:ext cx="8594429" cy="2595460"/>
          </a:xfrm>
        </p:spPr>
        <p:txBody>
          <a:bodyPr anchor="b">
            <a:normAutofit/>
          </a:bodyPr>
          <a:lstStyle>
            <a:lvl1pPr algn="l">
              <a:defRPr sz="4399"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75000"/>
                    <a:lumOff val="2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21834298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092" y="609600"/>
            <a:ext cx="8092026" cy="3022600"/>
          </a:xfrm>
        </p:spPr>
        <p:txBody>
          <a:bodyPr anchor="ctr">
            <a:normAutofit/>
          </a:bodyPr>
          <a:lstStyle>
            <a:lvl1pPr algn="l">
              <a:defRPr sz="4399"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2399">
                <a:solidFill>
                  <a:schemeClr val="tx1">
                    <a:lumMod val="75000"/>
                    <a:lumOff val="25000"/>
                  </a:schemeClr>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
        <p:nvSpPr>
          <p:cNvPr id="24" name="TextBox 23"/>
          <p:cNvSpPr txBox="1"/>
          <p:nvPr/>
        </p:nvSpPr>
        <p:spPr>
          <a:xfrm>
            <a:off x="541729" y="790378"/>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0695" y="2886556"/>
            <a:ext cx="609441" cy="584776"/>
          </a:xfrm>
          <a:prstGeom prst="rect">
            <a:avLst/>
          </a:prstGeom>
        </p:spPr>
        <p:txBody>
          <a:bodyPr vert="horz" lIns="91416" tIns="45708" rIns="91416" bIns="45708" rtlCol="0" anchor="ctr">
            <a:noAutofit/>
          </a:bodyPr>
          <a:lstStyle/>
          <a:p>
            <a:pPr lvl="0"/>
            <a:r>
              <a:rPr lang="en-US" sz="799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9376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621" y="609600"/>
            <a:ext cx="8585966" cy="3022600"/>
          </a:xfrm>
        </p:spPr>
        <p:txBody>
          <a:bodyPr anchor="ctr">
            <a:normAutofit/>
          </a:bodyPr>
          <a:lstStyle>
            <a:lvl1pPr algn="l">
              <a:defRPr sz="4399"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156" y="4013200"/>
            <a:ext cx="8594430" cy="514248"/>
          </a:xfrm>
        </p:spPr>
        <p:txBody>
          <a:bodyPr anchor="b">
            <a:noAutofit/>
          </a:bodyPr>
          <a:lstStyle>
            <a:lvl1pPr marL="0" indent="0">
              <a:buFontTx/>
              <a:buNone/>
              <a:defRPr sz="2399">
                <a:solidFill>
                  <a:schemeClr val="accent1"/>
                </a:solidFill>
              </a:defRPr>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159" y="4527448"/>
            <a:ext cx="8594429" cy="1513914"/>
          </a:xfrm>
        </p:spPr>
        <p:txBody>
          <a:bodyPr anchor="t">
            <a:normAutofit/>
          </a:bodyPr>
          <a:lstStyle>
            <a:lvl1pPr marL="0" indent="0" algn="l">
              <a:buNone/>
              <a:defRPr sz="17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6195822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1245190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5599" y="609600"/>
            <a:ext cx="130440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159" y="609600"/>
            <a:ext cx="7058311"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2005008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599"/>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5" name="Footer Placeholder 4"/>
          <p:cNvSpPr>
            <a:spLocks noGrp="1"/>
          </p:cNvSpPr>
          <p:nvPr>
            <p:ph type="ftr" sz="quarter" idx="11"/>
          </p:nvPr>
        </p:nvSpPr>
        <p:spPr/>
        <p:txBody>
          <a:bodyPr/>
          <a:lstStyle/>
          <a:p>
            <a:endParaRPr kumimoji="1" lang="ja-JP"/>
          </a:p>
        </p:txBody>
      </p:sp>
      <p:sp>
        <p:nvSpPr>
          <p:cNvPr id="6" name="Slide Number Placeholder 5"/>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210846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159" y="2700868"/>
            <a:ext cx="8594429" cy="1826581"/>
          </a:xfrm>
        </p:spPr>
        <p:txBody>
          <a:bodyPr anchor="b"/>
          <a:lstStyle>
            <a:lvl1pPr algn="l">
              <a:defRPr sz="3999"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159" y="4527448"/>
            <a:ext cx="8594429" cy="860400"/>
          </a:xfrm>
        </p:spPr>
        <p:txBody>
          <a:bodyPr anchor="t"/>
          <a:lstStyle>
            <a:lvl1pPr marL="0" indent="0" algn="l">
              <a:buNone/>
              <a:defRPr sz="1999">
                <a:solidFill>
                  <a:schemeClr val="tx1">
                    <a:lumMod val="50000"/>
                    <a:lumOff val="50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5" name="Footer Placeholder 4"/>
          <p:cNvSpPr>
            <a:spLocks noGrp="1"/>
          </p:cNvSpPr>
          <p:nvPr>
            <p:ph type="ftr" sz="quarter" idx="11"/>
          </p:nvPr>
        </p:nvSpPr>
        <p:spPr/>
        <p:txBody>
          <a:bodyPr/>
          <a:lstStyle/>
          <a:p>
            <a:endParaRPr kumimoji="1" lang="ja-JP"/>
          </a:p>
        </p:txBody>
      </p:sp>
      <p:sp>
        <p:nvSpPr>
          <p:cNvPr id="6" name="Slide Number Placeholder 5"/>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1174600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07やさしさゴシックボールド" panose="02000600000000000000" pitchFamily="2" charset="-128"/>
                <a:ea typeface="07やさしさゴシックボールド" panose="02000600000000000000" pitchFamily="2" charset="-128"/>
              </a:defRPr>
            </a:lvl1pPr>
          </a:lstStyle>
          <a:p>
            <a:r>
              <a:rPr lang="ja-JP" altLang="en-US" dirty="0"/>
              <a:t>マスター タイトルの書式設定</a:t>
            </a:r>
            <a:endParaRPr lang="en-US" dirty="0"/>
          </a:p>
        </p:txBody>
      </p:sp>
      <p:sp>
        <p:nvSpPr>
          <p:cNvPr id="3" name="Content Placeholder 2"/>
          <p:cNvSpPr>
            <a:spLocks noGrp="1"/>
          </p:cNvSpPr>
          <p:nvPr>
            <p:ph sz="half" idx="1"/>
          </p:nvPr>
        </p:nvSpPr>
        <p:spPr>
          <a:xfrm>
            <a:off x="677158" y="2160589"/>
            <a:ext cx="418294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8645" y="2160590"/>
            <a:ext cx="418294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6" name="Footer Placeholder 5"/>
          <p:cNvSpPr>
            <a:spLocks noGrp="1"/>
          </p:cNvSpPr>
          <p:nvPr>
            <p:ph type="ftr" sz="quarter" idx="11"/>
          </p:nvPr>
        </p:nvSpPr>
        <p:spPr/>
        <p:txBody>
          <a:bodyPr/>
          <a:lstStyle/>
          <a:p>
            <a:endParaRPr kumimoji="1" lang="ja-JP"/>
          </a:p>
        </p:txBody>
      </p:sp>
      <p:sp>
        <p:nvSpPr>
          <p:cNvPr id="7" name="Slide Number Placeholder 6"/>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120742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570" y="2160983"/>
            <a:ext cx="4184533"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570" y="2737246"/>
            <a:ext cx="418453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7058" y="2160983"/>
            <a:ext cx="4184528" cy="576262"/>
          </a:xfrm>
        </p:spPr>
        <p:txBody>
          <a:bodyPr anchor="b">
            <a:noAutofit/>
          </a:bodyPr>
          <a:lstStyle>
            <a:lvl1pPr marL="0" indent="0">
              <a:buNone/>
              <a:defRPr sz="2399" b="0"/>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7059" y="2737246"/>
            <a:ext cx="418452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8" name="Footer Placeholder 7"/>
          <p:cNvSpPr>
            <a:spLocks noGrp="1"/>
          </p:cNvSpPr>
          <p:nvPr>
            <p:ph type="ftr" sz="quarter" idx="11"/>
          </p:nvPr>
        </p:nvSpPr>
        <p:spPr/>
        <p:txBody>
          <a:bodyPr/>
          <a:lstStyle/>
          <a:p>
            <a:endParaRPr kumimoji="1" lang="ja-JP"/>
          </a:p>
        </p:txBody>
      </p:sp>
      <p:sp>
        <p:nvSpPr>
          <p:cNvPr id="9" name="Slide Number Placeholder 8"/>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181549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158" y="609600"/>
            <a:ext cx="8594429"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4" name="Footer Placeholder 3"/>
          <p:cNvSpPr>
            <a:spLocks noGrp="1"/>
          </p:cNvSpPr>
          <p:nvPr>
            <p:ph type="ftr" sz="quarter" idx="11"/>
          </p:nvPr>
        </p:nvSpPr>
        <p:spPr/>
        <p:txBody>
          <a:bodyPr/>
          <a:lstStyle/>
          <a:p>
            <a:endParaRPr kumimoji="1" lang="ja-JP"/>
          </a:p>
        </p:txBody>
      </p:sp>
      <p:sp>
        <p:nvSpPr>
          <p:cNvPr id="5" name="Slide Number Placeholder 4"/>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376617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3" name="Footer Placeholder 2"/>
          <p:cNvSpPr>
            <a:spLocks noGrp="1"/>
          </p:cNvSpPr>
          <p:nvPr>
            <p:ph type="ftr" sz="quarter" idx="11"/>
          </p:nvPr>
        </p:nvSpPr>
        <p:spPr/>
        <p:txBody>
          <a:bodyPr/>
          <a:lstStyle/>
          <a:p>
            <a:endParaRPr kumimoji="1" lang="ja-JP"/>
          </a:p>
        </p:txBody>
      </p:sp>
      <p:sp>
        <p:nvSpPr>
          <p:cNvPr id="4" name="Slide Number Placeholder 3"/>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258780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158" y="1498604"/>
            <a:ext cx="3853524" cy="1278466"/>
          </a:xfrm>
        </p:spPr>
        <p:txBody>
          <a:bodyPr anchor="b">
            <a:normAutofit/>
          </a:bodyPr>
          <a:lstStyle>
            <a:lvl1pPr>
              <a:defRPr sz="1999"/>
            </a:lvl1pPr>
          </a:lstStyle>
          <a:p>
            <a:r>
              <a:rPr lang="ja-JP" altLang="en-US"/>
              <a:t>マスター タイトルの書式設定</a:t>
            </a:r>
            <a:endParaRPr lang="en-US" dirty="0"/>
          </a:p>
        </p:txBody>
      </p:sp>
      <p:sp>
        <p:nvSpPr>
          <p:cNvPr id="3" name="Content Placeholder 2"/>
          <p:cNvSpPr>
            <a:spLocks noGrp="1"/>
          </p:cNvSpPr>
          <p:nvPr>
            <p:ph idx="1"/>
          </p:nvPr>
        </p:nvSpPr>
        <p:spPr>
          <a:xfrm>
            <a:off x="4759222" y="514925"/>
            <a:ext cx="4512366"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158" y="2777069"/>
            <a:ext cx="3853524" cy="2584449"/>
          </a:xfrm>
        </p:spPr>
        <p:txBody>
          <a:bodyPr>
            <a:normAutofit/>
          </a:bodyPr>
          <a:lstStyle>
            <a:lvl1pPr marL="0" indent="0">
              <a:buNone/>
              <a:defRPr sz="1400"/>
            </a:lvl1pPr>
            <a:lvl2pPr marL="456926" indent="0">
              <a:buNone/>
              <a:defRPr sz="1400"/>
            </a:lvl2pPr>
            <a:lvl3pPr marL="913852" indent="0">
              <a:buNone/>
              <a:defRPr sz="1200"/>
            </a:lvl3pPr>
            <a:lvl4pPr marL="1370778" indent="0">
              <a:buNone/>
              <a:defRPr sz="1000"/>
            </a:lvl4pPr>
            <a:lvl5pPr marL="1827703" indent="0">
              <a:buNone/>
              <a:defRPr sz="1000"/>
            </a:lvl5pPr>
            <a:lvl6pPr marL="2284628" indent="0">
              <a:buNone/>
              <a:defRPr sz="1000"/>
            </a:lvl6pPr>
            <a:lvl7pPr marL="2741554" indent="0">
              <a:buNone/>
              <a:defRPr sz="1000"/>
            </a:lvl7pPr>
            <a:lvl8pPr marL="3198480" indent="0">
              <a:buNone/>
              <a:defRPr sz="1000"/>
            </a:lvl8pPr>
            <a:lvl9pPr marL="3655406"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36636D-D922-432D-A958-524484B5923D}" type="datetimeFigureOut">
              <a:rPr lang="en-US" altLang="zh-CN" smtClean="0"/>
              <a:pPr/>
              <a:t>5/28/2017</a:t>
            </a:fld>
            <a:endParaRPr lang="en-US" altLang="zh-CN"/>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1407688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158" y="4800600"/>
            <a:ext cx="8594428" cy="566738"/>
          </a:xfrm>
        </p:spPr>
        <p:txBody>
          <a:bodyPr anchor="b">
            <a:normAutofit/>
          </a:bodyPr>
          <a:lstStyle>
            <a:lvl1pPr algn="l">
              <a:defRPr sz="2399"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158" y="609600"/>
            <a:ext cx="8594429" cy="3845718"/>
          </a:xfrm>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ja-JP" altLang="en-US"/>
              <a:t>図を追加</a:t>
            </a:r>
            <a:endParaRPr lang="en-US" dirty="0"/>
          </a:p>
        </p:txBody>
      </p:sp>
      <p:sp>
        <p:nvSpPr>
          <p:cNvPr id="4" name="Text Placeholder 3"/>
          <p:cNvSpPr>
            <a:spLocks noGrp="1"/>
          </p:cNvSpPr>
          <p:nvPr>
            <p:ph type="body" sz="half" idx="2"/>
          </p:nvPr>
        </p:nvSpPr>
        <p:spPr>
          <a:xfrm>
            <a:off x="677158" y="5367338"/>
            <a:ext cx="8594428" cy="674024"/>
          </a:xfrm>
        </p:spPr>
        <p:txBody>
          <a:bodyPr>
            <a:normAutofit/>
          </a:bodyPr>
          <a:lstStyle>
            <a:lvl1pPr marL="0" indent="0">
              <a:buNone/>
              <a:defRPr sz="12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E36636D-D922-432D-A958-524484B5923D}" type="datetimeFigureOut">
              <a:rPr lang="ja-JP" altLang="en-US" smtClean="0"/>
              <a:pPr/>
              <a:t>2017/5/28</a:t>
            </a:fld>
            <a:endParaRPr kumimoji="1" lang="ja-JP"/>
          </a:p>
        </p:txBody>
      </p:sp>
      <p:sp>
        <p:nvSpPr>
          <p:cNvPr id="6" name="Footer Placeholder 5"/>
          <p:cNvSpPr>
            <a:spLocks noGrp="1"/>
          </p:cNvSpPr>
          <p:nvPr>
            <p:ph type="ftr" sz="quarter" idx="11"/>
          </p:nvPr>
        </p:nvSpPr>
        <p:spPr/>
        <p:txBody>
          <a:bodyPr/>
          <a:lstStyle/>
          <a:p>
            <a:endParaRPr kumimoji="1" lang="ja-JP"/>
          </a:p>
        </p:txBody>
      </p:sp>
      <p:sp>
        <p:nvSpPr>
          <p:cNvPr id="7" name="Slide Number Placeholder 6"/>
          <p:cNvSpPr>
            <a:spLocks noGrp="1"/>
          </p:cNvSpPr>
          <p:nvPr>
            <p:ph type="sldNum" sz="quarter" idx="12"/>
          </p:nvPr>
        </p:nvSpPr>
        <p:spPr/>
        <p:txBody>
          <a:bodyPr/>
          <a:lstStyle/>
          <a:p>
            <a:fld id="{DF28FB93-0A08-4E7D-8E63-9EFA29F1E093}" type="slidenum">
              <a:rPr lang="en-US" altLang="ja-JP" smtClean="0"/>
              <a:pPr/>
              <a:t>‹#›</a:t>
            </a:fld>
            <a:endParaRPr kumimoji="1" lang="ja-JP" altLang="en-US"/>
          </a:p>
        </p:txBody>
      </p:sp>
    </p:spTree>
    <p:extLst>
      <p:ext uri="{BB962C8B-B14F-4D97-AF65-F5344CB8AC3E}">
        <p14:creationId xmlns:p14="http://schemas.microsoft.com/office/powerpoint/2010/main" val="362287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158" y="609600"/>
            <a:ext cx="8594429" cy="1320800"/>
          </a:xfrm>
          <a:prstGeom prst="rect">
            <a:avLst/>
          </a:prstGeom>
        </p:spPr>
        <p:txBody>
          <a:bodyPr vert="horz" lIns="91440" tIns="45720" rIns="91440" bIns="45720" rtlCol="0" anchor="t">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77158" y="2160590"/>
            <a:ext cx="8594429" cy="3880773"/>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7203257" y="6041363"/>
            <a:ext cx="91170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E36636D-D922-432D-A958-524484B5923D}" type="datetimeFigureOut">
              <a:rPr lang="en-US" altLang="zh-CN" smtClean="0"/>
              <a:pPr/>
              <a:t>5/28/2017</a:t>
            </a:fld>
            <a:endParaRPr lang="en-US" altLang="zh-CN"/>
          </a:p>
        </p:txBody>
      </p:sp>
      <p:sp>
        <p:nvSpPr>
          <p:cNvPr id="5" name="Footer Placeholder 4"/>
          <p:cNvSpPr>
            <a:spLocks noGrp="1"/>
          </p:cNvSpPr>
          <p:nvPr>
            <p:ph type="ftr" sz="quarter" idx="3"/>
          </p:nvPr>
        </p:nvSpPr>
        <p:spPr>
          <a:xfrm>
            <a:off x="677158" y="6041363"/>
            <a:ext cx="629597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88426" y="6041363"/>
            <a:ext cx="683161" cy="365125"/>
          </a:xfrm>
          <a:prstGeom prst="rect">
            <a:avLst/>
          </a:prstGeom>
        </p:spPr>
        <p:txBody>
          <a:bodyPr vert="horz" lIns="91440" tIns="45720" rIns="91440" bIns="45720" rtlCol="0" anchor="ctr"/>
          <a:lstStyle>
            <a:lvl1pPr algn="r">
              <a:defRPr sz="900">
                <a:solidFill>
                  <a:schemeClr val="accent1"/>
                </a:solidFill>
              </a:defRPr>
            </a:lvl1pPr>
          </a:lstStyle>
          <a:p>
            <a:fld id="{DF28FB93-0A08-4E7D-8E63-9EFA29F1E093}" type="slidenum">
              <a:rPr lang="en-US" altLang="zh-CN" smtClean="0"/>
              <a:pPr/>
              <a:t>‹#›</a:t>
            </a:fld>
            <a:endParaRPr lang="en-US" altLang="zh-CN"/>
          </a:p>
        </p:txBody>
      </p:sp>
    </p:spTree>
    <p:extLst>
      <p:ext uri="{BB962C8B-B14F-4D97-AF65-F5344CB8AC3E}">
        <p14:creationId xmlns:p14="http://schemas.microsoft.com/office/powerpoint/2010/main" val="4174114126"/>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063" rtl="0" eaLnBrk="1" latinLnBrk="0" hangingPunct="1">
        <a:spcBef>
          <a:spcPct val="0"/>
        </a:spcBef>
        <a:buNone/>
        <a:defRPr kumimoji="1" sz="3599" kern="1200">
          <a:solidFill>
            <a:schemeClr val="accent5">
              <a:lumMod val="75000"/>
            </a:schemeClr>
          </a:solidFill>
          <a:latin typeface="07やさしさゴシックボールド" panose="02000600000000000000" pitchFamily="2" charset="-128"/>
          <a:ea typeface="07やさしさゴシックボールド" panose="02000600000000000000" pitchFamily="2" charset="-128"/>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797" indent="-342797" algn="l" defTabSz="457063" rtl="0" eaLnBrk="1" latinLnBrk="0" hangingPunct="1">
        <a:spcBef>
          <a:spcPts val="1000"/>
        </a:spcBef>
        <a:spcAft>
          <a:spcPts val="0"/>
        </a:spcAft>
        <a:buClr>
          <a:schemeClr val="accent1"/>
        </a:buClr>
        <a:buSzPct val="80000"/>
        <a:buFont typeface="Wingdings 3" charset="2"/>
        <a:buChar char=""/>
        <a:defRPr kumimoji="1" sz="1799" kern="1200">
          <a:solidFill>
            <a:schemeClr val="tx1">
              <a:lumMod val="75000"/>
              <a:lumOff val="25000"/>
            </a:schemeClr>
          </a:solidFill>
          <a:latin typeface="07やさしさゴシックボールド" panose="02000600000000000000" pitchFamily="2" charset="-128"/>
          <a:ea typeface="07やさしさゴシックボールド" panose="02000600000000000000" pitchFamily="2" charset="-128"/>
          <a:cs typeface="+mn-cs"/>
        </a:defRPr>
      </a:lvl1pPr>
      <a:lvl2pPr marL="742727" indent="-285664" algn="l" defTabSz="457063" rtl="0" eaLnBrk="1" latinLnBrk="0" hangingPunct="1">
        <a:spcBef>
          <a:spcPts val="1000"/>
        </a:spcBef>
        <a:spcAft>
          <a:spcPts val="0"/>
        </a:spcAft>
        <a:buClr>
          <a:schemeClr val="accent1"/>
        </a:buClr>
        <a:buSzPct val="80000"/>
        <a:buFont typeface="Wingdings 3" charset="2"/>
        <a:buChar char=""/>
        <a:defRPr kumimoji="1" sz="16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2pPr>
      <a:lvl3pPr marL="1142657" indent="-228531" algn="l" defTabSz="457063" rtl="0" eaLnBrk="1" latinLnBrk="0" hangingPunct="1">
        <a:spcBef>
          <a:spcPts val="1000"/>
        </a:spcBef>
        <a:spcAft>
          <a:spcPts val="0"/>
        </a:spcAft>
        <a:buClr>
          <a:schemeClr val="accent1"/>
        </a:buClr>
        <a:buSzPct val="80000"/>
        <a:buFont typeface="Wingdings 3" charset="2"/>
        <a:buChar char=""/>
        <a:defRPr kumimoji="1" sz="14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3pPr>
      <a:lvl4pPr marL="1599720"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4pPr>
      <a:lvl5pPr marL="2056783"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solidFill>
          <a:latin typeface="07やさしさゴシックボールド" panose="02000600000000000000" pitchFamily="2" charset="-128"/>
          <a:ea typeface="07やさしさゴシックボールド" panose="02000600000000000000" pitchFamily="2" charset="-128"/>
          <a:cs typeface="+mn-cs"/>
        </a:defRPr>
      </a:lvl5pPr>
      <a:lvl6pPr marL="2513846"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0908"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7971"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5034" indent="-228531" algn="l" defTabSz="457063"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063" rtl="0" eaLnBrk="1" latinLnBrk="0" hangingPunct="1">
        <a:defRPr kumimoji="1" sz="1799" kern="1200">
          <a:solidFill>
            <a:schemeClr val="tx1"/>
          </a:solidFill>
          <a:latin typeface="+mn-lt"/>
          <a:ea typeface="+mn-ea"/>
          <a:cs typeface="+mn-cs"/>
        </a:defRPr>
      </a:lvl1pPr>
      <a:lvl2pPr marL="457063" algn="l" defTabSz="457063" rtl="0" eaLnBrk="1" latinLnBrk="0" hangingPunct="1">
        <a:defRPr kumimoji="1" sz="1799" kern="1200">
          <a:solidFill>
            <a:schemeClr val="tx1"/>
          </a:solidFill>
          <a:latin typeface="+mn-lt"/>
          <a:ea typeface="+mn-ea"/>
          <a:cs typeface="+mn-cs"/>
        </a:defRPr>
      </a:lvl2pPr>
      <a:lvl3pPr marL="914126" algn="l" defTabSz="457063" rtl="0" eaLnBrk="1" latinLnBrk="0" hangingPunct="1">
        <a:defRPr kumimoji="1" sz="1799" kern="1200">
          <a:solidFill>
            <a:schemeClr val="tx1"/>
          </a:solidFill>
          <a:latin typeface="+mn-lt"/>
          <a:ea typeface="+mn-ea"/>
          <a:cs typeface="+mn-cs"/>
        </a:defRPr>
      </a:lvl3pPr>
      <a:lvl4pPr marL="1371189" algn="l" defTabSz="457063" rtl="0" eaLnBrk="1" latinLnBrk="0" hangingPunct="1">
        <a:defRPr kumimoji="1" sz="1799" kern="1200">
          <a:solidFill>
            <a:schemeClr val="tx1"/>
          </a:solidFill>
          <a:latin typeface="+mn-lt"/>
          <a:ea typeface="+mn-ea"/>
          <a:cs typeface="+mn-cs"/>
        </a:defRPr>
      </a:lvl4pPr>
      <a:lvl5pPr marL="1828251" algn="l" defTabSz="457063" rtl="0" eaLnBrk="1" latinLnBrk="0" hangingPunct="1">
        <a:defRPr kumimoji="1" sz="1799" kern="1200">
          <a:solidFill>
            <a:schemeClr val="tx1"/>
          </a:solidFill>
          <a:latin typeface="+mn-lt"/>
          <a:ea typeface="+mn-ea"/>
          <a:cs typeface="+mn-cs"/>
        </a:defRPr>
      </a:lvl5pPr>
      <a:lvl6pPr marL="2285314" algn="l" defTabSz="457063" rtl="0" eaLnBrk="1" latinLnBrk="0" hangingPunct="1">
        <a:defRPr kumimoji="1" sz="1799" kern="1200">
          <a:solidFill>
            <a:schemeClr val="tx1"/>
          </a:solidFill>
          <a:latin typeface="+mn-lt"/>
          <a:ea typeface="+mn-ea"/>
          <a:cs typeface="+mn-cs"/>
        </a:defRPr>
      </a:lvl6pPr>
      <a:lvl7pPr marL="2742377" algn="l" defTabSz="457063" rtl="0" eaLnBrk="1" latinLnBrk="0" hangingPunct="1">
        <a:defRPr kumimoji="1" sz="1799" kern="1200">
          <a:solidFill>
            <a:schemeClr val="tx1"/>
          </a:solidFill>
          <a:latin typeface="+mn-lt"/>
          <a:ea typeface="+mn-ea"/>
          <a:cs typeface="+mn-cs"/>
        </a:defRPr>
      </a:lvl7pPr>
      <a:lvl8pPr marL="3199440" algn="l" defTabSz="457063" rtl="0" eaLnBrk="1" latinLnBrk="0" hangingPunct="1">
        <a:defRPr kumimoji="1" sz="1799" kern="1200">
          <a:solidFill>
            <a:schemeClr val="tx1"/>
          </a:solidFill>
          <a:latin typeface="+mn-lt"/>
          <a:ea typeface="+mn-ea"/>
          <a:cs typeface="+mn-cs"/>
        </a:defRPr>
      </a:lvl8pPr>
      <a:lvl9pPr marL="3656503" algn="l" defTabSz="457063" rtl="0" eaLnBrk="1" latinLnBrk="0" hangingPunct="1">
        <a:defRPr kumimoji="1"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1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9.jpe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microsoft.com/office/2007/relationships/hdphoto" Target="../media/hdphoto3.wdp"/></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microsoft.com/office/2007/relationships/hdphoto" Target="../media/hdphoto3.wdp"/></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ostd.cc/wp/wp-content/uploads/2017/03/Git-Logo-2Col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788" y="1484784"/>
            <a:ext cx="866775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20" y="180109"/>
            <a:ext cx="864096" cy="864096"/>
          </a:xfrm>
          <a:prstGeom prst="rect">
            <a:avLst/>
          </a:prstGeom>
        </p:spPr>
      </p:pic>
      <p:sp>
        <p:nvSpPr>
          <p:cNvPr id="2" name="タイトル 1"/>
          <p:cNvSpPr>
            <a:spLocks noGrp="1"/>
          </p:cNvSpPr>
          <p:nvPr>
            <p:ph type="ctrTitle"/>
          </p:nvPr>
        </p:nvSpPr>
        <p:spPr>
          <a:xfrm>
            <a:off x="8686700" y="4518326"/>
            <a:ext cx="3091382" cy="941935"/>
          </a:xfrm>
          <a:noFill/>
        </p:spPr>
        <p:txBody>
          <a:bodyPr/>
          <a:lstStyle/>
          <a:p>
            <a:pPr algn="ctr"/>
            <a:r>
              <a:rPr kumimoji="1" lang="ja-JP" altLang="en-US" sz="6000" dirty="0">
                <a:solidFill>
                  <a:schemeClr val="tx1"/>
                </a:solidFill>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勉強会</a:t>
            </a:r>
            <a:endParaRPr kumimoji="1" lang="ja-JP" sz="6000" dirty="0">
              <a:solidFill>
                <a:schemeClr val="tx1"/>
              </a:solidFill>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endParaRPr>
          </a:p>
        </p:txBody>
      </p:sp>
      <p:sp>
        <p:nvSpPr>
          <p:cNvPr id="3" name="テキスト ボックス 2"/>
          <p:cNvSpPr txBox="1"/>
          <p:nvPr/>
        </p:nvSpPr>
        <p:spPr>
          <a:xfrm>
            <a:off x="909836" y="260648"/>
            <a:ext cx="7623026" cy="646331"/>
          </a:xfrm>
          <a:prstGeom prst="rect">
            <a:avLst/>
          </a:prstGeom>
          <a:noFill/>
        </p:spPr>
        <p:txBody>
          <a:bodyPr wrap="square" rtlCol="0">
            <a:spAutoFit/>
          </a:bodyPr>
          <a:lstStyle/>
          <a:p>
            <a:pPr algn="ctr"/>
            <a:r>
              <a:rPr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rPr>
              <a:t>第</a:t>
            </a:r>
            <a:r>
              <a:rPr lang="en-US" altLang="ja-JP" sz="3600" dirty="0">
                <a:latin typeface="07やさしさゴシック" panose="02000600000000000000" pitchFamily="2" charset="-128"/>
                <a:ea typeface="07やさしさゴシック" panose="02000600000000000000" pitchFamily="2" charset="-128"/>
                <a:cs typeface="Aharoni" panose="02010803020104030203" pitchFamily="2" charset="-79"/>
              </a:rPr>
              <a:t>36</a:t>
            </a:r>
            <a:r>
              <a:rPr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rPr>
              <a:t>回　</a:t>
            </a:r>
            <a:r>
              <a:rPr lang="ja-JP" altLang="ja-JP" sz="3600" dirty="0">
                <a:latin typeface="07やさしさゴシック" panose="02000600000000000000" pitchFamily="2" charset="-128"/>
                <a:ea typeface="07やさしさゴシック" panose="02000600000000000000" pitchFamily="2" charset="-128"/>
                <a:cs typeface="Aharoni" panose="02010803020104030203" pitchFamily="2" charset="-79"/>
              </a:rPr>
              <a:t>TAKA Tech Study </a:t>
            </a:r>
            <a:r>
              <a:rPr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rPr>
              <a:t>　</a:t>
            </a:r>
            <a:endParaRPr kumimoji="1" lang="ja-JP" altLang="en-US" sz="3600" dirty="0">
              <a:latin typeface="07やさしさゴシック" panose="02000600000000000000" pitchFamily="2" charset="-128"/>
              <a:ea typeface="07やさしさゴシック" panose="02000600000000000000" pitchFamily="2" charset="-128"/>
              <a:cs typeface="Aharoni" panose="02010803020104030203" pitchFamily="2" charset="-79"/>
            </a:endParaRPr>
          </a:p>
        </p:txBody>
      </p:sp>
      <p:sp>
        <p:nvSpPr>
          <p:cNvPr id="4" name="テキスト ボックス 3"/>
          <p:cNvSpPr txBox="1"/>
          <p:nvPr/>
        </p:nvSpPr>
        <p:spPr>
          <a:xfrm>
            <a:off x="6458706" y="5745450"/>
            <a:ext cx="5544616" cy="707886"/>
          </a:xfrm>
          <a:prstGeom prst="rect">
            <a:avLst/>
          </a:prstGeom>
          <a:noFill/>
        </p:spPr>
        <p:txBody>
          <a:bodyPr wrap="square" rtlCol="0">
            <a:spAutoFit/>
          </a:bodyPr>
          <a:lstStyle/>
          <a:p>
            <a:pPr algn="r"/>
            <a:r>
              <a:rPr kumimoji="1" lang="ja-JP" altLang="en-US" sz="2000" dirty="0">
                <a:latin typeface="07やさしさゴシック" panose="02000600000000000000" pitchFamily="2" charset="-128"/>
                <a:ea typeface="07やさしさゴシック" panose="02000600000000000000" pitchFamily="2" charset="-128"/>
              </a:rPr>
              <a:t>カスタマーサービス＆ソリューション事業部</a:t>
            </a:r>
            <a:endParaRPr kumimoji="1" lang="en-US" altLang="ja-JP" sz="2000" dirty="0">
              <a:latin typeface="07やさしさゴシック" panose="02000600000000000000" pitchFamily="2" charset="-128"/>
              <a:ea typeface="07やさしさゴシック" panose="02000600000000000000" pitchFamily="2" charset="-128"/>
            </a:endParaRPr>
          </a:p>
          <a:p>
            <a:pPr algn="r"/>
            <a:r>
              <a:rPr kumimoji="1" lang="ja-JP" altLang="en-US" sz="2000" dirty="0">
                <a:latin typeface="07やさしさゴシック" panose="02000600000000000000" pitchFamily="2" charset="-128"/>
                <a:ea typeface="07やさしさゴシック" panose="02000600000000000000" pitchFamily="2" charset="-128"/>
              </a:rPr>
              <a:t>沼田 俊彦</a:t>
            </a:r>
            <a:endParaRPr kumimoji="1" lang="en-US" altLang="ja-JP" sz="2000" dirty="0">
              <a:latin typeface="07やさしさゴシック" panose="02000600000000000000" pitchFamily="2" charset="-128"/>
              <a:ea typeface="07やさしさゴシック" panose="02000600000000000000" pitchFamily="2" charset="-128"/>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092" y="5157192"/>
            <a:ext cx="8594429" cy="864096"/>
          </a:xfrm>
        </p:spPr>
        <p:txBody>
          <a:bodyPr>
            <a:normAutofit/>
          </a:bodyPr>
          <a:lstStyle/>
          <a:p>
            <a:pPr algn="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２．ソース管理ツール 比較</a:t>
            </a:r>
          </a:p>
        </p:txBody>
      </p:sp>
      <p:pic>
        <p:nvPicPr>
          <p:cNvPr id="4"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34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ソース管理ツールの種類</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440120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大まかには、以下に分かれます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u="sng" dirty="0">
                <a:solidFill>
                  <a:srgbClr val="000000"/>
                </a:solidFill>
                <a:latin typeface="07やさしさゴシック" panose="02000600000000000000" pitchFamily="2" charset="-128"/>
                <a:ea typeface="07やさしさゴシック" panose="02000600000000000000" pitchFamily="2" charset="-128"/>
              </a:rPr>
              <a:t>集中型</a:t>
            </a:r>
            <a:endParaRPr lang="en-US" altLang="ja-JP" sz="2000" u="sng"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u="sng" dirty="0">
                <a:solidFill>
                  <a:srgbClr val="000000"/>
                </a:solidFill>
                <a:latin typeface="07やさしさゴシック" panose="02000600000000000000" pitchFamily="2" charset="-128"/>
                <a:ea typeface="07やさしさゴシック" panose="02000600000000000000" pitchFamily="2" charset="-128"/>
              </a:rPr>
              <a:t>分散型</a:t>
            </a:r>
            <a:endParaRPr lang="en-US" altLang="ja-JP" sz="2000" u="sng"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違い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簡単に言うと、リポジトリの管理方法が集中型か分散型か、という分類</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リポジトリとは？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貯蔵庫という意味で使われる、メタデータを管理するための</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DB</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メタデータ？</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実データを管理するためのデータ、プログラムソースを主データと考えると、更新履歴や仕様のような、まつわるデータ群のこと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423991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500"/>
                                        <p:tgtEl>
                                          <p:spTgt spid="4">
                                            <p:txEl>
                                              <p:pRg st="8" end="8"/>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9" end="9"/>
                                            </p:txEl>
                                          </p:spTgt>
                                        </p:tgtEl>
                                        <p:attrNameLst>
                                          <p:attrName>style.visibility</p:attrName>
                                        </p:attrNameLst>
                                      </p:cBhvr>
                                      <p:to>
                                        <p:strVal val="visible"/>
                                      </p:to>
                                    </p:set>
                                    <p:animEffect transition="in" filter="fade">
                                      <p:cBhvr>
                                        <p:cTn id="10" dur="500"/>
                                        <p:tgtEl>
                                          <p:spTgt spid="4">
                                            <p:txEl>
                                              <p:pRg st="9" end="9"/>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11" end="11"/>
                                            </p:txEl>
                                          </p:spTgt>
                                        </p:tgtEl>
                                        <p:attrNameLst>
                                          <p:attrName>style.visibility</p:attrName>
                                        </p:attrNameLst>
                                      </p:cBhvr>
                                      <p:to>
                                        <p:strVal val="visible"/>
                                      </p:to>
                                    </p:set>
                                    <p:animEffect transition="in" filter="fade">
                                      <p:cBhvr>
                                        <p:cTn id="15" dur="500"/>
                                        <p:tgtEl>
                                          <p:spTgt spid="4">
                                            <p:txEl>
                                              <p:pRg st="11" end="1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2" end="12"/>
                                            </p:txEl>
                                          </p:spTgt>
                                        </p:tgtEl>
                                        <p:attrNameLst>
                                          <p:attrName>style.visibility</p:attrName>
                                        </p:attrNameLst>
                                      </p:cBhvr>
                                      <p:to>
                                        <p:strVal val="visible"/>
                                      </p:to>
                                    </p:set>
                                    <p:animEffect transition="in" filter="fade">
                                      <p:cBhvr>
                                        <p:cTn id="18"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集中型バージョン管理</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286232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中央リポジトリにて一元管理する形態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１つのリポジトリを共有している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すべての操作はネットワーク越しで行われる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個々の作業者が、編集対象に対しチェックアウト、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ロック、チェックインの操作を行い管理する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一元的に管理しているので管理が容易</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2" name="フローチャート: 磁気ディスク 1"/>
          <p:cNvSpPr/>
          <p:nvPr/>
        </p:nvSpPr>
        <p:spPr>
          <a:xfrm>
            <a:off x="8326660" y="1844824"/>
            <a:ext cx="1874801" cy="1256116"/>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リポジトリ</a:t>
            </a:r>
          </a:p>
        </p:txBody>
      </p:sp>
      <p:cxnSp>
        <p:nvCxnSpPr>
          <p:cNvPr id="9" name="直線矢印コネクタ 8"/>
          <p:cNvCxnSpPr>
            <a:cxnSpLocks/>
            <a:stCxn id="25" idx="0"/>
            <a:endCxn id="2" idx="3"/>
          </p:cNvCxnSpPr>
          <p:nvPr/>
        </p:nvCxnSpPr>
        <p:spPr>
          <a:xfrm flipV="1">
            <a:off x="7791517" y="3100940"/>
            <a:ext cx="1472544" cy="386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cxnSpLocks/>
            <a:stCxn id="44" idx="0"/>
            <a:endCxn id="2" idx="3"/>
          </p:cNvCxnSpPr>
          <p:nvPr/>
        </p:nvCxnSpPr>
        <p:spPr>
          <a:xfrm flipV="1">
            <a:off x="9157846" y="3100940"/>
            <a:ext cx="106215" cy="1174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p:cNvCxnSpPr>
            <a:cxnSpLocks/>
            <a:stCxn id="41" idx="0"/>
            <a:endCxn id="2" idx="3"/>
          </p:cNvCxnSpPr>
          <p:nvPr/>
        </p:nvCxnSpPr>
        <p:spPr>
          <a:xfrm flipH="1" flipV="1">
            <a:off x="9264061" y="3100940"/>
            <a:ext cx="1199890" cy="411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図 24"/>
          <p:cNvPicPr>
            <a:picLocks noChangeAspect="1"/>
          </p:cNvPicPr>
          <p:nvPr/>
        </p:nvPicPr>
        <p:blipFill rotWithShape="1">
          <a:blip r:embed="rId3"/>
          <a:srcRect b="17463"/>
          <a:stretch/>
        </p:blipFill>
        <p:spPr>
          <a:xfrm>
            <a:off x="6685170" y="3487541"/>
            <a:ext cx="2212694" cy="1381620"/>
          </a:xfrm>
          <a:prstGeom prst="rect">
            <a:avLst/>
          </a:prstGeom>
        </p:spPr>
      </p:pic>
      <p:pic>
        <p:nvPicPr>
          <p:cNvPr id="41" name="図 40"/>
          <p:cNvPicPr>
            <a:picLocks noChangeAspect="1"/>
          </p:cNvPicPr>
          <p:nvPr/>
        </p:nvPicPr>
        <p:blipFill rotWithShape="1">
          <a:blip r:embed="rId3"/>
          <a:srcRect b="17463"/>
          <a:stretch/>
        </p:blipFill>
        <p:spPr>
          <a:xfrm>
            <a:off x="9357604" y="3512320"/>
            <a:ext cx="2212694" cy="1381620"/>
          </a:xfrm>
          <a:prstGeom prst="rect">
            <a:avLst/>
          </a:prstGeom>
        </p:spPr>
      </p:pic>
      <p:pic>
        <p:nvPicPr>
          <p:cNvPr id="44" name="図 43"/>
          <p:cNvPicPr>
            <a:picLocks noChangeAspect="1"/>
          </p:cNvPicPr>
          <p:nvPr/>
        </p:nvPicPr>
        <p:blipFill rotWithShape="1">
          <a:blip r:embed="rId3"/>
          <a:srcRect b="17463"/>
          <a:stretch/>
        </p:blipFill>
        <p:spPr>
          <a:xfrm>
            <a:off x="8051499" y="4275098"/>
            <a:ext cx="2212694" cy="1381620"/>
          </a:xfrm>
          <a:prstGeom prst="rect">
            <a:avLst/>
          </a:prstGeom>
        </p:spPr>
      </p:pic>
    </p:spTree>
    <p:extLst>
      <p:ext uri="{BB962C8B-B14F-4D97-AF65-F5344CB8AC3E}">
        <p14:creationId xmlns:p14="http://schemas.microsoft.com/office/powerpoint/2010/main" val="235871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フローチャート: 磁気ディスク 36"/>
          <p:cNvSpPr/>
          <p:nvPr/>
        </p:nvSpPr>
        <p:spPr>
          <a:xfrm>
            <a:off x="8388539" y="4068058"/>
            <a:ext cx="1224135" cy="92455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Local</a:t>
            </a:r>
          </a:p>
        </p:txBody>
      </p:sp>
      <p:sp>
        <p:nvSpPr>
          <p:cNvPr id="38" name="フローチャート: 磁気ディスク 37"/>
          <p:cNvSpPr/>
          <p:nvPr/>
        </p:nvSpPr>
        <p:spPr>
          <a:xfrm>
            <a:off x="10011944" y="3738091"/>
            <a:ext cx="1224135" cy="92455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Local</a:t>
            </a:r>
          </a:p>
        </p:txBody>
      </p:sp>
      <p:sp>
        <p:nvSpPr>
          <p:cNvPr id="17" name="フローチャート: 磁気ディスク 16"/>
          <p:cNvSpPr/>
          <p:nvPr/>
        </p:nvSpPr>
        <p:spPr>
          <a:xfrm>
            <a:off x="6756240" y="3524648"/>
            <a:ext cx="1224135" cy="92455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Local</a:t>
            </a:r>
          </a:p>
        </p:txBody>
      </p:sp>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分散型バージョン管理</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5016758"/>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全体を管理するリモートリポジトリと、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個々の作業単位で所持するローカルリポジトリを持つ</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個々の作業者はローカルのリポジトリを使用し、</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適宜リモートリポジトリに変更を反映</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個々でリポジトリを保有するので、</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常時ネットワークへの接続などは不要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個々の作業をマージしバージョンを管理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並列したバージョンをいくつも所持可能</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バックアップが各自の</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PC</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に存在する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6" name="フローチャート: 磁気ディスク 5"/>
          <p:cNvSpPr/>
          <p:nvPr/>
        </p:nvSpPr>
        <p:spPr>
          <a:xfrm>
            <a:off x="8326660" y="2103594"/>
            <a:ext cx="1497823" cy="997345"/>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Remote</a:t>
            </a:r>
          </a:p>
        </p:txBody>
      </p:sp>
      <p:cxnSp>
        <p:nvCxnSpPr>
          <p:cNvPr id="10" name="直線矢印コネクタ 9"/>
          <p:cNvCxnSpPr>
            <a:stCxn id="17" idx="1"/>
            <a:endCxn id="6" idx="3"/>
          </p:cNvCxnSpPr>
          <p:nvPr/>
        </p:nvCxnSpPr>
        <p:spPr>
          <a:xfrm flipV="1">
            <a:off x="7368308" y="3100939"/>
            <a:ext cx="1707264" cy="423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37" idx="1"/>
            <a:endCxn id="6" idx="3"/>
          </p:cNvCxnSpPr>
          <p:nvPr/>
        </p:nvCxnSpPr>
        <p:spPr>
          <a:xfrm flipV="1">
            <a:off x="9000607" y="3100939"/>
            <a:ext cx="74965" cy="967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stCxn id="38" idx="1"/>
            <a:endCxn id="6" idx="3"/>
          </p:cNvCxnSpPr>
          <p:nvPr/>
        </p:nvCxnSpPr>
        <p:spPr>
          <a:xfrm flipH="1" flipV="1">
            <a:off x="9075572" y="3100939"/>
            <a:ext cx="1548440" cy="637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図 17"/>
          <p:cNvPicPr>
            <a:picLocks noChangeAspect="1"/>
          </p:cNvPicPr>
          <p:nvPr/>
        </p:nvPicPr>
        <p:blipFill rotWithShape="1">
          <a:blip r:embed="rId3"/>
          <a:srcRect b="17463"/>
          <a:stretch/>
        </p:blipFill>
        <p:spPr>
          <a:xfrm>
            <a:off x="9863574" y="3971831"/>
            <a:ext cx="2212694" cy="1381620"/>
          </a:xfrm>
          <a:prstGeom prst="rect">
            <a:avLst/>
          </a:prstGeom>
        </p:spPr>
      </p:pic>
      <p:pic>
        <p:nvPicPr>
          <p:cNvPr id="19" name="図 18"/>
          <p:cNvPicPr>
            <a:picLocks noChangeAspect="1"/>
          </p:cNvPicPr>
          <p:nvPr/>
        </p:nvPicPr>
        <p:blipFill rotWithShape="1">
          <a:blip r:embed="rId3"/>
          <a:srcRect b="17463"/>
          <a:stretch/>
        </p:blipFill>
        <p:spPr>
          <a:xfrm>
            <a:off x="6530751" y="3728409"/>
            <a:ext cx="2212694" cy="1381620"/>
          </a:xfrm>
          <a:prstGeom prst="rect">
            <a:avLst/>
          </a:prstGeom>
        </p:spPr>
      </p:pic>
      <p:pic>
        <p:nvPicPr>
          <p:cNvPr id="16" name="図 15"/>
          <p:cNvPicPr>
            <a:picLocks noChangeAspect="1"/>
          </p:cNvPicPr>
          <p:nvPr/>
        </p:nvPicPr>
        <p:blipFill rotWithShape="1">
          <a:blip r:embed="rId3"/>
          <a:srcRect b="17463"/>
          <a:stretch/>
        </p:blipFill>
        <p:spPr>
          <a:xfrm>
            <a:off x="8160395" y="4266451"/>
            <a:ext cx="2212694" cy="1381620"/>
          </a:xfrm>
          <a:prstGeom prst="rect">
            <a:avLst/>
          </a:prstGeom>
        </p:spPr>
      </p:pic>
    </p:spTree>
    <p:extLst>
      <p:ext uri="{BB962C8B-B14F-4D97-AF65-F5344CB8AC3E}">
        <p14:creationId xmlns:p14="http://schemas.microsoft.com/office/powerpoint/2010/main" val="1033287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集中型と分散型の代表</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集中型：</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Subversion</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CVS</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分散型：</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Mercurial</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146" name="Picture 2" descr="github (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6420" y="4437112"/>
            <a:ext cx="1926881" cy="144516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upload.wikimedia.org/wikipedia/en/thumb/9/9f/Subversion_Logo.svg/1280px-Subversion_Logo.svg.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623124" y="1920122"/>
            <a:ext cx="1584176" cy="129816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postd.cc/wp/wp-content/uploads/2017/03/Git-Logo-2Colo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6351" y="4676979"/>
            <a:ext cx="2541213" cy="106116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https://upload.wikimedia.org/wikipedia/commons/thumb/9/9a/New_Mercurial_logo.svg/1200px-New_Mercurial_logo.svg.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4739502" y="4485965"/>
            <a:ext cx="1182547" cy="143862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k2bsolutions.files.wordpress.com/2015/04/cvs-source-code-management.png"/>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6652" y="1772816"/>
            <a:ext cx="1030022" cy="1392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52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なぜ分散型が主流に？</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378565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集中型のデメリット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しばしば運用が守られない（手動変更してしまうなど）</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　本番環境とリポジトリが一致しない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誰かがコミットしようとしていると待たされる、ロック中のファイルを更新できない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管理ポイントが単一のため、レスポンス問題発生</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こういった問題に対処していくために分散型が主流化</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107968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550861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マメ</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631216"/>
          </a:xfrm>
          <a:prstGeom prst="rect">
            <a:avLst/>
          </a:prstGeom>
        </p:spPr>
        <p:txBody>
          <a:bodyPr wrap="square">
            <a:spAutoFit/>
          </a:bodyPr>
          <a:lstStyle/>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2005</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年</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11</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月に初版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Linux</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カーネルの開発者と同じ開発者により、</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10</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日間ほどで作成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どちらかというと、聞いたことの多い「</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を使用した</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WEB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サービスの名称で、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社にて提供されている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ソースコードを公開して使用するケースならば、無料で使用可能</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146" name="Picture 2" descr="github (1)"/>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015144" y="3299898"/>
            <a:ext cx="4087380" cy="31144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p:cNvGrpSpPr/>
          <p:nvPr/>
        </p:nvGrpSpPr>
        <p:grpSpPr>
          <a:xfrm>
            <a:off x="333772" y="3299898"/>
            <a:ext cx="2492990" cy="2809887"/>
            <a:chOff x="7462564" y="2463778"/>
            <a:chExt cx="2492990" cy="2809887"/>
          </a:xfrm>
        </p:grpSpPr>
        <p:pic>
          <p:nvPicPr>
            <p:cNvPr id="1026" name="Picture 2" descr="https://upload.wikimedia.org/wikipedia/commons/0/01/LinuxCon_Europe_Linus_Torvalds_03_%28cropped%2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4963" y="2463778"/>
              <a:ext cx="1728192" cy="240521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7462564" y="4904333"/>
              <a:ext cx="2492990" cy="369332"/>
            </a:xfrm>
            <a:prstGeom prst="rect">
              <a:avLst/>
            </a:prstGeom>
            <a:noFill/>
          </p:spPr>
          <p:txBody>
            <a:bodyPr wrap="none" rtlCol="0">
              <a:spAutoFit/>
            </a:bodyPr>
            <a:lstStyle/>
            <a:p>
              <a:r>
                <a:rPr kumimoji="1" lang="ja-JP" altLang="en-US" dirty="0"/>
                <a:t>リーナス・トーバルズ</a:t>
              </a:r>
            </a:p>
          </p:txBody>
        </p:sp>
      </p:grpSp>
      <p:sp>
        <p:nvSpPr>
          <p:cNvPr id="13" name="正方形/長方形 12"/>
          <p:cNvSpPr/>
          <p:nvPr/>
        </p:nvSpPr>
        <p:spPr>
          <a:xfrm>
            <a:off x="6958508" y="3626257"/>
            <a:ext cx="4320480"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ちなみに、←タコの足を持った猫名前は？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ct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Octocat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ct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ctr"/>
            <a:r>
              <a:rPr lang="ja-JP" altLang="en-US" sz="2000" dirty="0">
                <a:solidFill>
                  <a:srgbClr val="000000"/>
                </a:solidFill>
                <a:latin typeface="07やさしさゴシック" panose="02000600000000000000" pitchFamily="2" charset="-128"/>
                <a:ea typeface="07やさしさゴシック" panose="02000600000000000000" pitchFamily="2" charset="-128"/>
              </a:rPr>
              <a:t>「モナリサ」だそうです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gn="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167971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fade">
                                      <p:cBhvr>
                                        <p:cTn id="17" dur="500"/>
                                        <p:tgtEl>
                                          <p:spTgt spid="1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1" end="1"/>
                                            </p:txEl>
                                          </p:spTgt>
                                        </p:tgtEl>
                                        <p:attrNameLst>
                                          <p:attrName>style.visibility</p:attrName>
                                        </p:attrNameLst>
                                      </p:cBhvr>
                                      <p:to>
                                        <p:strVal val="visible"/>
                                      </p:to>
                                    </p:set>
                                    <p:animEffect transition="in" filter="fade">
                                      <p:cBhvr>
                                        <p:cTn id="22" dur="500"/>
                                        <p:tgtEl>
                                          <p:spTgt spid="1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3" end="3"/>
                                            </p:txEl>
                                          </p:spTgt>
                                        </p:tgtEl>
                                        <p:attrNameLst>
                                          <p:attrName>style.visibility</p:attrName>
                                        </p:attrNameLst>
                                      </p:cBhvr>
                                      <p:to>
                                        <p:strVal val="visible"/>
                                      </p:to>
                                    </p:set>
                                    <p:animEffect transition="in" filter="fade">
                                      <p:cBhvr>
                                        <p:cTn id="27"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092" y="5157192"/>
            <a:ext cx="8594429" cy="864096"/>
          </a:xfrm>
        </p:spPr>
        <p:txBody>
          <a:bodyPr>
            <a:normAutofit/>
          </a:bodyPr>
          <a:lstStyle/>
          <a:p>
            <a:pPr algn="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３．</a:t>
            </a:r>
            <a:r>
              <a:rPr kumimoji="1" lang="en-US" altLang="ja-JP" sz="4000" dirty="0" err="1">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Git</a:t>
            </a: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の概要</a:t>
            </a:r>
          </a:p>
        </p:txBody>
      </p:sp>
      <p:pic>
        <p:nvPicPr>
          <p:cNvPr id="4"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8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の概要①</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5" y="1412776"/>
            <a:ext cx="9557781" cy="5016758"/>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分散型リポジトリの運用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リモートリポジトリを作成し、ソースを登録する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CLONE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してローカルリポジトリを作成する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ローカルリポジトリ環境で、ソースの更新</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を行い、テストを行い、</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必要な改修が終わるまで、これを繰り返す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他の作業者が変更し、リモートリポジトリ</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に反映された内容を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し、ローカルリポ</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ジトリに反映させる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目標となる作業が完了したタイミングでロ</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ー</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カルリポジトリをリモートリポジトリへ</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PUSH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し、反映させる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5" name="フローチャート: 磁気ディスク 4"/>
          <p:cNvSpPr/>
          <p:nvPr/>
        </p:nvSpPr>
        <p:spPr>
          <a:xfrm>
            <a:off x="8470676" y="3165694"/>
            <a:ext cx="1259988" cy="871553"/>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リモート</a:t>
            </a:r>
            <a:endParaRPr kumimoji="1" lang="en-US" altLang="ja-JP" sz="1600" dirty="0"/>
          </a:p>
          <a:p>
            <a:pPr algn="ctr"/>
            <a:r>
              <a:rPr kumimoji="1" lang="ja-JP" altLang="en-US" sz="1600" dirty="0"/>
              <a:t>リポジトリ</a:t>
            </a:r>
          </a:p>
        </p:txBody>
      </p:sp>
      <p:sp>
        <p:nvSpPr>
          <p:cNvPr id="20" name="フローチャート: 磁気ディスク 19"/>
          <p:cNvSpPr/>
          <p:nvPr/>
        </p:nvSpPr>
        <p:spPr>
          <a:xfrm>
            <a:off x="9859256" y="4056283"/>
            <a:ext cx="1233078" cy="83517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ローカル</a:t>
            </a:r>
            <a:endParaRPr kumimoji="1" lang="en-US" altLang="ja-JP" sz="1600" dirty="0"/>
          </a:p>
          <a:p>
            <a:pPr algn="ctr"/>
            <a:r>
              <a:rPr kumimoji="1" lang="ja-JP" altLang="en-US" sz="1600" dirty="0"/>
              <a:t>リポジトリ</a:t>
            </a:r>
            <a:endParaRPr kumimoji="1" lang="en-US" altLang="ja-JP" sz="1600" dirty="0"/>
          </a:p>
        </p:txBody>
      </p:sp>
      <p:sp>
        <p:nvSpPr>
          <p:cNvPr id="22" name="フローチャート: 磁気ディスク 21"/>
          <p:cNvSpPr/>
          <p:nvPr/>
        </p:nvSpPr>
        <p:spPr>
          <a:xfrm>
            <a:off x="7275014" y="4010068"/>
            <a:ext cx="1233078" cy="835170"/>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ローカル</a:t>
            </a:r>
            <a:endParaRPr kumimoji="1" lang="en-US" altLang="ja-JP" sz="1600" dirty="0"/>
          </a:p>
          <a:p>
            <a:pPr algn="ctr"/>
            <a:r>
              <a:rPr kumimoji="1" lang="ja-JP" altLang="en-US" sz="1600" dirty="0"/>
              <a:t>リポジトリ</a:t>
            </a:r>
            <a:endParaRPr kumimoji="1" lang="en-US" altLang="ja-JP" sz="1600" dirty="0"/>
          </a:p>
        </p:txBody>
      </p:sp>
      <p:sp>
        <p:nvSpPr>
          <p:cNvPr id="26" name="フリーフォーム: 図形 25"/>
          <p:cNvSpPr/>
          <p:nvPr/>
        </p:nvSpPr>
        <p:spPr>
          <a:xfrm>
            <a:off x="7632301" y="3592867"/>
            <a:ext cx="701620"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リーフォーム: 図形 26"/>
          <p:cNvSpPr/>
          <p:nvPr/>
        </p:nvSpPr>
        <p:spPr>
          <a:xfrm>
            <a:off x="7842737" y="3753861"/>
            <a:ext cx="516906"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フリーフォーム: 図形 27"/>
          <p:cNvSpPr/>
          <p:nvPr/>
        </p:nvSpPr>
        <p:spPr>
          <a:xfrm flipH="1">
            <a:off x="9777394" y="3580571"/>
            <a:ext cx="773959"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リーフォーム: 図形 28"/>
          <p:cNvSpPr/>
          <p:nvPr/>
        </p:nvSpPr>
        <p:spPr>
          <a:xfrm flipH="1">
            <a:off x="9763412" y="3734748"/>
            <a:ext cx="536614" cy="395219"/>
          </a:xfrm>
          <a:custGeom>
            <a:avLst/>
            <a:gdLst>
              <a:gd name="connsiteX0" fmla="*/ 0 w 1104900"/>
              <a:gd name="connsiteY0" fmla="*/ 496216 h 496216"/>
              <a:gd name="connsiteX1" fmla="*/ 304800 w 1104900"/>
              <a:gd name="connsiteY1" fmla="*/ 58066 h 496216"/>
              <a:gd name="connsiteX2" fmla="*/ 1104900 w 1104900"/>
              <a:gd name="connsiteY2" fmla="*/ 916 h 496216"/>
            </a:gdLst>
            <a:ahLst/>
            <a:cxnLst>
              <a:cxn ang="0">
                <a:pos x="connsiteX0" y="connsiteY0"/>
              </a:cxn>
              <a:cxn ang="0">
                <a:pos x="connsiteX1" y="connsiteY1"/>
              </a:cxn>
              <a:cxn ang="0">
                <a:pos x="connsiteX2" y="connsiteY2"/>
              </a:cxn>
            </a:cxnLst>
            <a:rect l="l" t="t" r="r" b="b"/>
            <a:pathLst>
              <a:path w="1104900" h="496216">
                <a:moveTo>
                  <a:pt x="0" y="496216"/>
                </a:moveTo>
                <a:cubicBezTo>
                  <a:pt x="60325" y="318416"/>
                  <a:pt x="120650" y="140616"/>
                  <a:pt x="304800" y="58066"/>
                </a:cubicBezTo>
                <a:cubicBezTo>
                  <a:pt x="488950" y="-24484"/>
                  <a:pt x="917575" y="7266"/>
                  <a:pt x="1104900" y="916"/>
                </a:cubicBezTo>
              </a:path>
            </a:pathLst>
          </a:custGeom>
          <a:noFill/>
          <a:ln w="57150">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p:cNvSpPr txBox="1"/>
          <p:nvPr/>
        </p:nvSpPr>
        <p:spPr>
          <a:xfrm>
            <a:off x="7606580" y="3221928"/>
            <a:ext cx="887784" cy="369332"/>
          </a:xfrm>
          <a:prstGeom prst="rect">
            <a:avLst/>
          </a:prstGeom>
          <a:noFill/>
        </p:spPr>
        <p:txBody>
          <a:bodyPr wrap="square" rtlCol="0">
            <a:spAutoFit/>
          </a:bodyPr>
          <a:lstStyle/>
          <a:p>
            <a:r>
              <a:rPr kumimoji="1" lang="en-US" altLang="ja-JP" dirty="0"/>
              <a:t>PUSH</a:t>
            </a:r>
            <a:endParaRPr kumimoji="1" lang="ja-JP" altLang="en-US" dirty="0"/>
          </a:p>
        </p:txBody>
      </p:sp>
      <p:sp>
        <p:nvSpPr>
          <p:cNvPr id="31" name="テキスト ボックス 30"/>
          <p:cNvSpPr txBox="1"/>
          <p:nvPr/>
        </p:nvSpPr>
        <p:spPr>
          <a:xfrm>
            <a:off x="9743132" y="3221928"/>
            <a:ext cx="887784" cy="369332"/>
          </a:xfrm>
          <a:prstGeom prst="rect">
            <a:avLst/>
          </a:prstGeom>
          <a:noFill/>
        </p:spPr>
        <p:txBody>
          <a:bodyPr wrap="square" rtlCol="0">
            <a:spAutoFit/>
          </a:bodyPr>
          <a:lstStyle/>
          <a:p>
            <a:r>
              <a:rPr kumimoji="1" lang="en-US" altLang="ja-JP" dirty="0"/>
              <a:t>PUSH</a:t>
            </a:r>
            <a:endParaRPr kumimoji="1" lang="ja-JP" altLang="en-US" dirty="0"/>
          </a:p>
        </p:txBody>
      </p:sp>
      <p:sp>
        <p:nvSpPr>
          <p:cNvPr id="33" name="テキスト ボックス 32"/>
          <p:cNvSpPr txBox="1"/>
          <p:nvPr/>
        </p:nvSpPr>
        <p:spPr>
          <a:xfrm>
            <a:off x="7891006" y="3719099"/>
            <a:ext cx="854336" cy="369332"/>
          </a:xfrm>
          <a:prstGeom prst="rect">
            <a:avLst/>
          </a:prstGeom>
          <a:noFill/>
        </p:spPr>
        <p:txBody>
          <a:bodyPr wrap="square" rtlCol="0">
            <a:spAutoFit/>
          </a:bodyPr>
          <a:lstStyle/>
          <a:p>
            <a:r>
              <a:rPr kumimoji="1" lang="en-US" altLang="ja-JP" dirty="0"/>
              <a:t>PULL</a:t>
            </a:r>
            <a:endParaRPr kumimoji="1" lang="ja-JP" altLang="en-US" dirty="0"/>
          </a:p>
        </p:txBody>
      </p:sp>
      <p:sp>
        <p:nvSpPr>
          <p:cNvPr id="34" name="テキスト ボックス 33"/>
          <p:cNvSpPr txBox="1"/>
          <p:nvPr/>
        </p:nvSpPr>
        <p:spPr>
          <a:xfrm>
            <a:off x="9618347" y="3734748"/>
            <a:ext cx="854336" cy="369332"/>
          </a:xfrm>
          <a:prstGeom prst="rect">
            <a:avLst/>
          </a:prstGeom>
          <a:noFill/>
        </p:spPr>
        <p:txBody>
          <a:bodyPr wrap="square" rtlCol="0">
            <a:spAutoFit/>
          </a:bodyPr>
          <a:lstStyle/>
          <a:p>
            <a:r>
              <a:rPr kumimoji="1" lang="en-US" altLang="ja-JP" dirty="0"/>
              <a:t>PULL</a:t>
            </a:r>
            <a:endParaRPr kumimoji="1" lang="ja-JP" altLang="en-US" dirty="0"/>
          </a:p>
        </p:txBody>
      </p:sp>
      <p:cxnSp>
        <p:nvCxnSpPr>
          <p:cNvPr id="36" name="直線矢印コネクタ 35"/>
          <p:cNvCxnSpPr>
            <a:cxnSpLocks/>
          </p:cNvCxnSpPr>
          <p:nvPr/>
        </p:nvCxnSpPr>
        <p:spPr>
          <a:xfrm flipH="1">
            <a:off x="7560520" y="4908321"/>
            <a:ext cx="1" cy="2818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a:cxnSpLocks/>
          </p:cNvCxnSpPr>
          <p:nvPr/>
        </p:nvCxnSpPr>
        <p:spPr>
          <a:xfrm flipH="1">
            <a:off x="7894612" y="4908321"/>
            <a:ext cx="1" cy="281842"/>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cxnSpLocks/>
          </p:cNvCxnSpPr>
          <p:nvPr/>
        </p:nvCxnSpPr>
        <p:spPr>
          <a:xfrm flipH="1">
            <a:off x="10493563" y="4936153"/>
            <a:ext cx="1" cy="2818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a:cxnSpLocks/>
          </p:cNvCxnSpPr>
          <p:nvPr/>
        </p:nvCxnSpPr>
        <p:spPr>
          <a:xfrm flipH="1">
            <a:off x="10827655" y="4936153"/>
            <a:ext cx="1" cy="281842"/>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6" name="Picture 2" descr="https://www.silhouette-illust.com/wp-content/uploads/2017/01/pc_nyuuryoku_23531-300x300.jpg"/>
          <p:cNvPicPr>
            <a:picLocks noChangeAspect="1" noChangeArrowheads="1"/>
          </p:cNvPicPr>
          <p:nvPr/>
        </p:nvPicPr>
        <p:blipFill rotWithShape="1">
          <a:blip r:embed="rId3" cstate="screen">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a:ext>
            </a:extLst>
          </a:blip>
          <a:srcRect/>
          <a:stretch/>
        </p:blipFill>
        <p:spPr bwMode="auto">
          <a:xfrm>
            <a:off x="7355558" y="4959505"/>
            <a:ext cx="1303256" cy="773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www.silhouette-illust.com/wp-content/uploads/2017/01/pc_nyuuryoku_23531-300x300.jpg"/>
          <p:cNvPicPr>
            <a:picLocks noChangeAspect="1" noChangeArrowheads="1"/>
          </p:cNvPicPr>
          <p:nvPr/>
        </p:nvPicPr>
        <p:blipFill rotWithShape="1">
          <a:blip r:embed="rId5" cstate="screen">
            <a:clrChange>
              <a:clrFrom>
                <a:srgbClr val="FCFFFF"/>
              </a:clrFrom>
              <a:clrTo>
                <a:srgbClr val="FCFFFF">
                  <a:alpha val="0"/>
                </a:srgbClr>
              </a:clrTo>
            </a:clrChange>
            <a:extLst>
              <a:ext uri="{BEBA8EAE-BF5A-486C-A8C5-ECC9F3942E4B}">
                <a14:imgProps xmlns:a14="http://schemas.microsoft.com/office/drawing/2010/main">
                  <a14:imgLayer r:embed="rId6">
                    <a14:imgEffect>
                      <a14:colorTemperature colorTemp="6200"/>
                    </a14:imgEffect>
                  </a14:imgLayer>
                </a14:imgProps>
              </a:ext>
              <a:ext uri="{28A0092B-C50C-407E-A947-70E740481C1C}">
                <a14:useLocalDpi xmlns:a14="http://schemas.microsoft.com/office/drawing/2010/main"/>
              </a:ext>
            </a:extLst>
          </a:blip>
          <a:srcRect/>
          <a:stretch/>
        </p:blipFill>
        <p:spPr bwMode="auto">
          <a:xfrm>
            <a:off x="10282812" y="4972804"/>
            <a:ext cx="1303256" cy="760452"/>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p:cNvSpPr txBox="1"/>
          <p:nvPr/>
        </p:nvSpPr>
        <p:spPr>
          <a:xfrm>
            <a:off x="8073583" y="4774839"/>
            <a:ext cx="1165320" cy="369332"/>
          </a:xfrm>
          <a:prstGeom prst="rect">
            <a:avLst/>
          </a:prstGeom>
          <a:noFill/>
        </p:spPr>
        <p:txBody>
          <a:bodyPr wrap="square" rtlCol="0">
            <a:spAutoFit/>
          </a:bodyPr>
          <a:lstStyle/>
          <a:p>
            <a:r>
              <a:rPr kumimoji="1" lang="en-US" altLang="ja-JP" dirty="0"/>
              <a:t>commit</a:t>
            </a:r>
            <a:endParaRPr kumimoji="1" lang="ja-JP" altLang="en-US" dirty="0"/>
          </a:p>
        </p:txBody>
      </p:sp>
      <p:sp>
        <p:nvSpPr>
          <p:cNvPr id="32" name="テキスト ボックス 31"/>
          <p:cNvSpPr txBox="1"/>
          <p:nvPr/>
        </p:nvSpPr>
        <p:spPr>
          <a:xfrm>
            <a:off x="10834317" y="4738165"/>
            <a:ext cx="1165320" cy="369332"/>
          </a:xfrm>
          <a:prstGeom prst="rect">
            <a:avLst/>
          </a:prstGeom>
          <a:noFill/>
        </p:spPr>
        <p:txBody>
          <a:bodyPr wrap="square" rtlCol="0">
            <a:spAutoFit/>
          </a:bodyPr>
          <a:lstStyle/>
          <a:p>
            <a:r>
              <a:rPr kumimoji="1" lang="en-US" altLang="ja-JP" dirty="0"/>
              <a:t>commit</a:t>
            </a:r>
            <a:endParaRPr kumimoji="1" lang="ja-JP" altLang="en-US" dirty="0"/>
          </a:p>
        </p:txBody>
      </p:sp>
    </p:spTree>
    <p:extLst>
      <p:ext uri="{BB962C8B-B14F-4D97-AF65-F5344CB8AC3E}">
        <p14:creationId xmlns:p14="http://schemas.microsoft.com/office/powerpoint/2010/main" val="101840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p:cNvSpPr/>
          <p:nvPr/>
        </p:nvSpPr>
        <p:spPr>
          <a:xfrm>
            <a:off x="6747801" y="3889282"/>
            <a:ext cx="1295023" cy="140723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の概要②</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865096" cy="1938992"/>
          </a:xfrm>
          <a:prstGeom prst="rect">
            <a:avLst/>
          </a:prstGeom>
        </p:spPr>
        <p:txBody>
          <a:bodyPr wrap="square">
            <a:spAutoFit/>
          </a:bodyPr>
          <a:lstStyle/>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を利用した際の主な流れ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リモートリポジトリから</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clone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し、ローカルリポジトリを作成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ワークツリーで編集し、インデックスに登録（</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）、ローカルリポジトリにコミットし、リモートリポジトリに</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push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ワークツリーからインデックスに登録したもののみ、リポジトリに反映される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5" name="フローチャート: 磁気ディスク 4"/>
          <p:cNvSpPr/>
          <p:nvPr/>
        </p:nvSpPr>
        <p:spPr>
          <a:xfrm>
            <a:off x="1273376" y="3988014"/>
            <a:ext cx="1628491" cy="1256116"/>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リモート</a:t>
            </a:r>
            <a:endParaRPr kumimoji="1" lang="en-US" altLang="ja-JP" dirty="0"/>
          </a:p>
          <a:p>
            <a:pPr algn="ctr"/>
            <a:r>
              <a:rPr kumimoji="1" lang="ja-JP" altLang="en-US" dirty="0"/>
              <a:t>リポジトリ</a:t>
            </a:r>
          </a:p>
        </p:txBody>
      </p:sp>
      <p:pic>
        <p:nvPicPr>
          <p:cNvPr id="8"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9498674" y="4709659"/>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29"/>
          <p:cNvSpPr txBox="1"/>
          <p:nvPr/>
        </p:nvSpPr>
        <p:spPr>
          <a:xfrm>
            <a:off x="3151203" y="3853732"/>
            <a:ext cx="723275" cy="369332"/>
          </a:xfrm>
          <a:prstGeom prst="rect">
            <a:avLst/>
          </a:prstGeom>
          <a:noFill/>
        </p:spPr>
        <p:txBody>
          <a:bodyPr wrap="square" rtlCol="0">
            <a:spAutoFit/>
          </a:bodyPr>
          <a:lstStyle/>
          <a:p>
            <a:r>
              <a:rPr kumimoji="1" lang="en-US" altLang="ja-JP" dirty="0"/>
              <a:t>push</a:t>
            </a:r>
            <a:endParaRPr kumimoji="1" lang="ja-JP" altLang="en-US" dirty="0"/>
          </a:p>
        </p:txBody>
      </p:sp>
      <p:sp>
        <p:nvSpPr>
          <p:cNvPr id="33" name="テキスト ボックス 32"/>
          <p:cNvSpPr txBox="1"/>
          <p:nvPr/>
        </p:nvSpPr>
        <p:spPr>
          <a:xfrm>
            <a:off x="3164828" y="4799128"/>
            <a:ext cx="574196" cy="369332"/>
          </a:xfrm>
          <a:prstGeom prst="rect">
            <a:avLst/>
          </a:prstGeom>
          <a:noFill/>
        </p:spPr>
        <p:txBody>
          <a:bodyPr wrap="none" rtlCol="0">
            <a:spAutoFit/>
          </a:bodyPr>
          <a:lstStyle/>
          <a:p>
            <a:r>
              <a:rPr kumimoji="1" lang="en-US" altLang="ja-JP" dirty="0"/>
              <a:t>pull</a:t>
            </a:r>
            <a:endParaRPr kumimoji="1" lang="ja-JP" altLang="en-US" dirty="0"/>
          </a:p>
        </p:txBody>
      </p:sp>
      <p:sp>
        <p:nvSpPr>
          <p:cNvPr id="21" name="フローチャート: 磁気ディスク 20"/>
          <p:cNvSpPr/>
          <p:nvPr/>
        </p:nvSpPr>
        <p:spPr>
          <a:xfrm>
            <a:off x="4143044" y="3988014"/>
            <a:ext cx="1628491" cy="1256116"/>
          </a:xfrm>
          <a:prstGeom prst="flowChartMagneticDisk">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ローカル</a:t>
            </a:r>
            <a:endParaRPr kumimoji="1" lang="en-US" altLang="ja-JP" dirty="0"/>
          </a:p>
          <a:p>
            <a:pPr algn="ctr"/>
            <a:r>
              <a:rPr kumimoji="1" lang="ja-JP" altLang="en-US" dirty="0"/>
              <a:t>リポジトリ</a:t>
            </a:r>
          </a:p>
        </p:txBody>
      </p:sp>
      <p:cxnSp>
        <p:nvCxnSpPr>
          <p:cNvPr id="24" name="直線矢印コネクタ 23"/>
          <p:cNvCxnSpPr/>
          <p:nvPr/>
        </p:nvCxnSpPr>
        <p:spPr>
          <a:xfrm>
            <a:off x="5826107" y="4346570"/>
            <a:ext cx="493448"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2515" y="4315534"/>
            <a:ext cx="294898" cy="394125"/>
          </a:xfrm>
          <a:prstGeom prst="rect">
            <a:avLst/>
          </a:prstGeom>
          <a:noFill/>
          <a:extLst>
            <a:ext uri="{909E8E84-426E-40DD-AFC4-6F175D3DCCD1}">
              <a14:hiddenFill xmlns:a14="http://schemas.microsoft.com/office/drawing/2010/main">
                <a:solidFill>
                  <a:srgbClr val="FFFFFF"/>
                </a:solidFill>
              </a14:hiddenFill>
            </a:ext>
          </a:extLst>
        </p:spPr>
      </p:pic>
      <p:sp>
        <p:nvSpPr>
          <p:cNvPr id="40" name="四角形: 角を丸くする 39"/>
          <p:cNvSpPr/>
          <p:nvPr/>
        </p:nvSpPr>
        <p:spPr>
          <a:xfrm>
            <a:off x="8950439" y="3889282"/>
            <a:ext cx="1295023" cy="1407238"/>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1"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7412" y="4315534"/>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93367" y="4315534"/>
            <a:ext cx="294898" cy="394125"/>
          </a:xfrm>
          <a:prstGeom prst="rect">
            <a:avLst/>
          </a:prstGeom>
          <a:noFill/>
          <a:extLst>
            <a:ext uri="{909E8E84-426E-40DD-AFC4-6F175D3DCCD1}">
              <a14:hiddenFill xmlns:a14="http://schemas.microsoft.com/office/drawing/2010/main">
                <a:solidFill>
                  <a:srgbClr val="FFFFFF"/>
                </a:solidFill>
              </a14:hiddenFill>
            </a:ext>
          </a:extLst>
        </p:spPr>
      </p:pic>
      <p:sp>
        <p:nvSpPr>
          <p:cNvPr id="43" name="テキスト ボックス 42"/>
          <p:cNvSpPr txBox="1"/>
          <p:nvPr/>
        </p:nvSpPr>
        <p:spPr>
          <a:xfrm>
            <a:off x="6509660" y="3452733"/>
            <a:ext cx="1682103" cy="369332"/>
          </a:xfrm>
          <a:prstGeom prst="rect">
            <a:avLst/>
          </a:prstGeom>
          <a:noFill/>
        </p:spPr>
        <p:txBody>
          <a:bodyPr wrap="square" rtlCol="0">
            <a:spAutoFit/>
          </a:bodyPr>
          <a:lstStyle/>
          <a:p>
            <a:r>
              <a:rPr kumimoji="1" lang="ja-JP" altLang="en-US" dirty="0"/>
              <a:t>インデックス</a:t>
            </a:r>
          </a:p>
        </p:txBody>
      </p:sp>
      <p:sp>
        <p:nvSpPr>
          <p:cNvPr id="44" name="テキスト ボックス 43"/>
          <p:cNvSpPr txBox="1"/>
          <p:nvPr/>
        </p:nvSpPr>
        <p:spPr>
          <a:xfrm>
            <a:off x="8800360" y="3452733"/>
            <a:ext cx="1595179" cy="369332"/>
          </a:xfrm>
          <a:prstGeom prst="rect">
            <a:avLst/>
          </a:prstGeom>
          <a:noFill/>
        </p:spPr>
        <p:txBody>
          <a:bodyPr wrap="square" rtlCol="0">
            <a:spAutoFit/>
          </a:bodyPr>
          <a:lstStyle/>
          <a:p>
            <a:r>
              <a:rPr kumimoji="1" lang="ja-JP" altLang="en-US" dirty="0"/>
              <a:t>ワークツリー</a:t>
            </a:r>
          </a:p>
        </p:txBody>
      </p:sp>
      <p:cxnSp>
        <p:nvCxnSpPr>
          <p:cNvPr id="45" name="直線矢印コネクタ 44"/>
          <p:cNvCxnSpPr/>
          <p:nvPr/>
        </p:nvCxnSpPr>
        <p:spPr>
          <a:xfrm>
            <a:off x="5898115" y="4709659"/>
            <a:ext cx="493448"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a:off x="8212979" y="4346570"/>
            <a:ext cx="493448"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a:off x="8274379" y="4709659"/>
            <a:ext cx="493448"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a:off x="3010204" y="4346570"/>
            <a:ext cx="864274" cy="0"/>
          </a:xfrm>
          <a:prstGeom prst="straightConnector1">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直線矢印コネクタ 49"/>
          <p:cNvCxnSpPr/>
          <p:nvPr/>
        </p:nvCxnSpPr>
        <p:spPr>
          <a:xfrm>
            <a:off x="3079017" y="4683047"/>
            <a:ext cx="864274"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5724412" y="3923764"/>
            <a:ext cx="1162088" cy="369332"/>
          </a:xfrm>
          <a:prstGeom prst="rect">
            <a:avLst/>
          </a:prstGeom>
          <a:noFill/>
        </p:spPr>
        <p:txBody>
          <a:bodyPr wrap="square" rtlCol="0">
            <a:spAutoFit/>
          </a:bodyPr>
          <a:lstStyle/>
          <a:p>
            <a:r>
              <a:rPr kumimoji="1" lang="en-US" altLang="ja-JP" dirty="0"/>
              <a:t>commit</a:t>
            </a:r>
            <a:endParaRPr kumimoji="1" lang="ja-JP" altLang="en-US" dirty="0"/>
          </a:p>
        </p:txBody>
      </p:sp>
      <p:pic>
        <p:nvPicPr>
          <p:cNvPr id="52"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13409" y="5047067"/>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48088" y="5047067"/>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93190" y="5047067"/>
            <a:ext cx="294898" cy="39412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7869" y="5047067"/>
            <a:ext cx="294898" cy="394125"/>
          </a:xfrm>
          <a:prstGeom prst="rect">
            <a:avLst/>
          </a:prstGeom>
          <a:noFill/>
          <a:extLst>
            <a:ext uri="{909E8E84-426E-40DD-AFC4-6F175D3DCCD1}">
              <a14:hiddenFill xmlns:a14="http://schemas.microsoft.com/office/drawing/2010/main">
                <a:solidFill>
                  <a:srgbClr val="FFFFFF"/>
                </a:solidFill>
              </a14:hiddenFill>
            </a:ext>
          </a:extLst>
        </p:spPr>
      </p:pic>
      <p:sp>
        <p:nvSpPr>
          <p:cNvPr id="56" name="テキスト ボックス 55"/>
          <p:cNvSpPr txBox="1"/>
          <p:nvPr/>
        </p:nvSpPr>
        <p:spPr>
          <a:xfrm>
            <a:off x="1693190" y="5455142"/>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57" name="テキスト ボックス 56"/>
          <p:cNvSpPr txBox="1"/>
          <p:nvPr/>
        </p:nvSpPr>
        <p:spPr>
          <a:xfrm>
            <a:off x="2131020" y="5455142"/>
            <a:ext cx="288596" cy="369332"/>
          </a:xfrm>
          <a:prstGeom prst="rect">
            <a:avLst/>
          </a:prstGeom>
          <a:noFill/>
        </p:spPr>
        <p:txBody>
          <a:bodyPr wrap="square" rtlCol="0">
            <a:spAutoFit/>
          </a:bodyPr>
          <a:lstStyle/>
          <a:p>
            <a:r>
              <a:rPr kumimoji="1" lang="en-US" altLang="ja-JP" dirty="0"/>
              <a:t>B</a:t>
            </a:r>
            <a:endParaRPr kumimoji="1" lang="ja-JP" altLang="en-US" dirty="0"/>
          </a:p>
        </p:txBody>
      </p:sp>
      <p:sp>
        <p:nvSpPr>
          <p:cNvPr id="58" name="テキスト ボックス 57"/>
          <p:cNvSpPr txBox="1"/>
          <p:nvPr/>
        </p:nvSpPr>
        <p:spPr>
          <a:xfrm>
            <a:off x="4510258" y="5455142"/>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59" name="テキスト ボックス 58"/>
          <p:cNvSpPr txBox="1"/>
          <p:nvPr/>
        </p:nvSpPr>
        <p:spPr>
          <a:xfrm>
            <a:off x="4948088" y="5455142"/>
            <a:ext cx="288596" cy="369332"/>
          </a:xfrm>
          <a:prstGeom prst="rect">
            <a:avLst/>
          </a:prstGeom>
          <a:noFill/>
        </p:spPr>
        <p:txBody>
          <a:bodyPr wrap="square" rtlCol="0">
            <a:spAutoFit/>
          </a:bodyPr>
          <a:lstStyle/>
          <a:p>
            <a:r>
              <a:rPr kumimoji="1" lang="en-US" altLang="ja-JP" dirty="0"/>
              <a:t>B</a:t>
            </a:r>
            <a:endParaRPr kumimoji="1" lang="ja-JP" altLang="en-US" dirty="0"/>
          </a:p>
        </p:txBody>
      </p:sp>
      <p:sp>
        <p:nvSpPr>
          <p:cNvPr id="60" name="テキスト ボックス 59"/>
          <p:cNvSpPr txBox="1"/>
          <p:nvPr/>
        </p:nvSpPr>
        <p:spPr>
          <a:xfrm>
            <a:off x="9235346" y="4710477"/>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61" name="テキスト ボックス 60"/>
          <p:cNvSpPr txBox="1"/>
          <p:nvPr/>
        </p:nvSpPr>
        <p:spPr>
          <a:xfrm>
            <a:off x="9673176" y="4710477"/>
            <a:ext cx="288596" cy="369332"/>
          </a:xfrm>
          <a:prstGeom prst="rect">
            <a:avLst/>
          </a:prstGeom>
          <a:noFill/>
        </p:spPr>
        <p:txBody>
          <a:bodyPr wrap="square" rtlCol="0">
            <a:spAutoFit/>
          </a:bodyPr>
          <a:lstStyle/>
          <a:p>
            <a:r>
              <a:rPr kumimoji="1" lang="en-US" altLang="ja-JP" dirty="0"/>
              <a:t>B</a:t>
            </a:r>
            <a:endParaRPr kumimoji="1" lang="ja-JP" altLang="en-US" dirty="0"/>
          </a:p>
        </p:txBody>
      </p:sp>
      <p:sp>
        <p:nvSpPr>
          <p:cNvPr id="62" name="テキスト ボックス 61"/>
          <p:cNvSpPr txBox="1"/>
          <p:nvPr/>
        </p:nvSpPr>
        <p:spPr>
          <a:xfrm>
            <a:off x="7025666" y="4766579"/>
            <a:ext cx="288596" cy="369332"/>
          </a:xfrm>
          <a:prstGeom prst="rect">
            <a:avLst/>
          </a:prstGeom>
          <a:noFill/>
        </p:spPr>
        <p:txBody>
          <a:bodyPr wrap="square" rtlCol="0">
            <a:spAutoFit/>
          </a:bodyPr>
          <a:lstStyle/>
          <a:p>
            <a:r>
              <a:rPr kumimoji="1" lang="en-US" altLang="ja-JP" dirty="0"/>
              <a:t>A</a:t>
            </a:r>
            <a:endParaRPr kumimoji="1" lang="ja-JP" altLang="en-US" dirty="0"/>
          </a:p>
        </p:txBody>
      </p:sp>
      <p:sp>
        <p:nvSpPr>
          <p:cNvPr id="63" name="テキスト ボックス 62"/>
          <p:cNvSpPr txBox="1"/>
          <p:nvPr/>
        </p:nvSpPr>
        <p:spPr>
          <a:xfrm>
            <a:off x="8110636" y="3923764"/>
            <a:ext cx="1162088" cy="369332"/>
          </a:xfrm>
          <a:prstGeom prst="rect">
            <a:avLst/>
          </a:prstGeom>
          <a:noFill/>
        </p:spPr>
        <p:txBody>
          <a:bodyPr wrap="square" rtlCol="0">
            <a:spAutoFit/>
          </a:bodyPr>
          <a:lstStyle/>
          <a:p>
            <a:r>
              <a:rPr kumimoji="1" lang="en-US" altLang="ja-JP"/>
              <a:t>add</a:t>
            </a:r>
            <a:endParaRPr kumimoji="1" lang="ja-JP" altLang="en-US" dirty="0"/>
          </a:p>
        </p:txBody>
      </p:sp>
      <p:cxnSp>
        <p:nvCxnSpPr>
          <p:cNvPr id="19" name="コネクタ: 曲線 18"/>
          <p:cNvCxnSpPr>
            <a:stCxn id="35" idx="2"/>
            <a:endCxn id="52" idx="2"/>
          </p:cNvCxnSpPr>
          <p:nvPr/>
        </p:nvCxnSpPr>
        <p:spPr>
          <a:xfrm rot="5400000">
            <a:off x="5549645" y="3820872"/>
            <a:ext cx="731533" cy="2509106"/>
          </a:xfrm>
          <a:prstGeom prst="curvedConnector3">
            <a:avLst>
              <a:gd name="adj1" fmla="val 131249"/>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1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549796" y="1487681"/>
            <a:ext cx="10297144" cy="4524315"/>
          </a:xfrm>
          <a:prstGeom prst="rect">
            <a:avLst/>
          </a:prstGeom>
          <a:solidFill>
            <a:schemeClr val="bg1">
              <a:alpha val="75000"/>
            </a:schemeClr>
          </a:solidFill>
        </p:spPr>
        <p:txBody>
          <a:bodyPr wrap="square" rtlCol="0">
            <a:spAutoFit/>
          </a:bodyPr>
          <a:lstStyle/>
          <a:p>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カスタマーサービス＆ソリューション事業部（</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CSS</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事業部）</a:t>
            </a:r>
            <a:endPar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ぬまたとしひこ　</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1973</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5</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25</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日生まれ</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1998</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5</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月入社</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和光（</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1998</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7</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2006</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9</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Open</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登録オペレータ（たぶん初代）、</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Solaris</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サーバ</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SE</a:t>
            </a:r>
          </a:p>
          <a:p>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新宿（</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2006</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11</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2017</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3</a:t>
            </a:r>
            <a:r>
              <a:rPr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a:t>
            </a:r>
            <a:endPar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Solaris</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サーバ</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SE</a:t>
            </a:r>
          </a:p>
          <a:p>
            <a:endPar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2017</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年</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4</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月　</a:t>
            </a:r>
            <a:r>
              <a:rPr kumimoji="1"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rPr>
              <a:t>CSS</a:t>
            </a:r>
            <a:r>
              <a:rPr kumimoji="1" lang="ja-JP" altLang="en-US" sz="2400" dirty="0">
                <a:solidFill>
                  <a:schemeClr val="accent5">
                    <a:lumMod val="75000"/>
                  </a:schemeClr>
                </a:solidFill>
                <a:latin typeface="07やさしさゴシック" panose="02000600000000000000" pitchFamily="2" charset="-128"/>
                <a:ea typeface="07やさしさゴシック" panose="02000600000000000000" pitchFamily="2" charset="-128"/>
              </a:rPr>
              <a:t>事業部マネージャになりました！</a:t>
            </a:r>
            <a:endParaRPr lang="en-US" altLang="ja-JP" sz="2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p:txBody>
      </p:sp>
      <p:sp>
        <p:nvSpPr>
          <p:cNvPr id="2" name="タイトル 1"/>
          <p:cNvSpPr>
            <a:spLocks noGrp="1"/>
          </p:cNvSpPr>
          <p:nvPr>
            <p:ph type="title"/>
          </p:nvPr>
        </p:nvSpPr>
        <p:spPr>
          <a:xfrm>
            <a:off x="549796" y="166881"/>
            <a:ext cx="8594429" cy="1320800"/>
          </a:xfrm>
        </p:spPr>
        <p:txBody>
          <a:bodyPr>
            <a:normAutofit/>
          </a:bodyPr>
          <a:lstStyle/>
          <a:p>
            <a:r>
              <a:rPr kumimoji="1" lang="ja-JP" altLang="en-US" sz="4800" dirty="0">
                <a:latin typeface="07やさしさゴシック" panose="02000600000000000000" pitchFamily="2" charset="-128"/>
                <a:ea typeface="07やさしさゴシック" panose="02000600000000000000" pitchFamily="2" charset="-128"/>
              </a:rPr>
              <a:t>講師紹介</a:t>
            </a:r>
          </a:p>
        </p:txBody>
      </p:sp>
    </p:spTree>
    <p:extLst>
      <p:ext uri="{BB962C8B-B14F-4D97-AF65-F5344CB8AC3E}">
        <p14:creationId xmlns:p14="http://schemas.microsoft.com/office/powerpoint/2010/main" val="185392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ブランチ（枝分かれ）という考え方</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では、ソースの更新履歴を守るため、「ブランチ」という考え方を使う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ブランチ内での更新は、他のブランチの更新影響を受けない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以下の例では、本番環境にリリースできる状況を常に保つ統合ブランチに対し、</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機能追加や修正を別ブランチで行い、完成後にそれぞれを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することで本番環境のソースコードを保全している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40" name="直線矢印コネクタ 39"/>
          <p:cNvCxnSpPr>
            <a:stCxn id="32" idx="6"/>
            <a:endCxn id="35" idx="2"/>
          </p:cNvCxnSpPr>
          <p:nvPr/>
        </p:nvCxnSpPr>
        <p:spPr>
          <a:xfrm>
            <a:off x="2120497" y="4554302"/>
            <a:ext cx="4130507"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コネクタ: 曲線 45"/>
          <p:cNvCxnSpPr>
            <a:stCxn id="32" idx="4"/>
            <a:endCxn id="45" idx="2"/>
          </p:cNvCxnSpPr>
          <p:nvPr/>
        </p:nvCxnSpPr>
        <p:spPr>
          <a:xfrm rot="16200000" flipH="1">
            <a:off x="1690397" y="4984401"/>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曲線 24"/>
          <p:cNvCxnSpPr>
            <a:stCxn id="32" idx="4"/>
            <a:endCxn id="88" idx="2"/>
          </p:cNvCxnSpPr>
          <p:nvPr/>
        </p:nvCxnSpPr>
        <p:spPr>
          <a:xfrm rot="16200000" flipH="1">
            <a:off x="2027009" y="4647789"/>
            <a:ext cx="624594" cy="894819"/>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stCxn id="35" idx="6"/>
            <a:endCxn id="74" idx="2"/>
          </p:cNvCxnSpPr>
          <p:nvPr/>
        </p:nvCxnSpPr>
        <p:spPr>
          <a:xfrm>
            <a:off x="6708204" y="4554302"/>
            <a:ext cx="2129810"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コネクタ: 曲線 63"/>
          <p:cNvCxnSpPr>
            <a:stCxn id="41" idx="6"/>
            <a:endCxn id="35" idx="4"/>
          </p:cNvCxnSpPr>
          <p:nvPr/>
        </p:nvCxnSpPr>
        <p:spPr>
          <a:xfrm flipV="1">
            <a:off x="5487976" y="4782902"/>
            <a:ext cx="991628" cy="624594"/>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76" name="コネクタ: 曲線 75"/>
          <p:cNvCxnSpPr>
            <a:stCxn id="105" idx="6"/>
            <a:endCxn id="74" idx="4"/>
          </p:cNvCxnSpPr>
          <p:nvPr/>
        </p:nvCxnSpPr>
        <p:spPr>
          <a:xfrm flipV="1">
            <a:off x="8323715" y="4782902"/>
            <a:ext cx="742899" cy="1297818"/>
          </a:xfrm>
          <a:prstGeom prst="curvedConnector2">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フローチャート: 結合子 34"/>
          <p:cNvSpPr/>
          <p:nvPr/>
        </p:nvSpPr>
        <p:spPr>
          <a:xfrm>
            <a:off x="6251004"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1" name="テキスト ボックス 80"/>
          <p:cNvSpPr txBox="1"/>
          <p:nvPr/>
        </p:nvSpPr>
        <p:spPr>
          <a:xfrm>
            <a:off x="2337005" y="3950132"/>
            <a:ext cx="1569660" cy="369332"/>
          </a:xfrm>
          <a:prstGeom prst="rect">
            <a:avLst/>
          </a:prstGeom>
          <a:noFill/>
        </p:spPr>
        <p:txBody>
          <a:bodyPr wrap="none" rtlCol="0">
            <a:spAutoFit/>
          </a:bodyPr>
          <a:lstStyle/>
          <a:p>
            <a:r>
              <a:rPr kumimoji="1" lang="ja-JP" altLang="en-US" dirty="0"/>
              <a:t>統合ブランチ</a:t>
            </a:r>
          </a:p>
        </p:txBody>
      </p:sp>
      <p:sp>
        <p:nvSpPr>
          <p:cNvPr id="82" name="テキスト ボックス 81"/>
          <p:cNvSpPr txBox="1"/>
          <p:nvPr/>
        </p:nvSpPr>
        <p:spPr>
          <a:xfrm>
            <a:off x="5563278" y="5667454"/>
            <a:ext cx="2031325" cy="369332"/>
          </a:xfrm>
          <a:prstGeom prst="rect">
            <a:avLst/>
          </a:prstGeom>
          <a:noFill/>
        </p:spPr>
        <p:txBody>
          <a:bodyPr wrap="none" rtlCol="0">
            <a:spAutoFit/>
          </a:bodyPr>
          <a:lstStyle/>
          <a:p>
            <a:r>
              <a:rPr kumimoji="1" lang="ja-JP" altLang="en-US" dirty="0"/>
              <a:t>機能追加ブランチ</a:t>
            </a:r>
          </a:p>
        </p:txBody>
      </p:sp>
      <p:sp>
        <p:nvSpPr>
          <p:cNvPr id="83" name="テキスト ボックス 82"/>
          <p:cNvSpPr txBox="1"/>
          <p:nvPr/>
        </p:nvSpPr>
        <p:spPr>
          <a:xfrm>
            <a:off x="3214500" y="4987991"/>
            <a:ext cx="1569660" cy="369332"/>
          </a:xfrm>
          <a:prstGeom prst="rect">
            <a:avLst/>
          </a:prstGeom>
          <a:noFill/>
        </p:spPr>
        <p:txBody>
          <a:bodyPr wrap="none" rtlCol="0">
            <a:spAutoFit/>
          </a:bodyPr>
          <a:lstStyle/>
          <a:p>
            <a:r>
              <a:rPr kumimoji="1" lang="ja-JP" altLang="en-US" dirty="0"/>
              <a:t>修正ブランチ</a:t>
            </a:r>
          </a:p>
        </p:txBody>
      </p:sp>
      <p:cxnSp>
        <p:nvCxnSpPr>
          <p:cNvPr id="90" name="直線矢印コネクタ 89"/>
          <p:cNvCxnSpPr>
            <a:stCxn id="88" idx="6"/>
            <a:endCxn id="41" idx="2"/>
          </p:cNvCxnSpPr>
          <p:nvPr/>
        </p:nvCxnSpPr>
        <p:spPr>
          <a:xfrm>
            <a:off x="3243916" y="5407496"/>
            <a:ext cx="1786860"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フローチャート: 結合子 40"/>
          <p:cNvSpPr/>
          <p:nvPr/>
        </p:nvSpPr>
        <p:spPr>
          <a:xfrm>
            <a:off x="5030776" y="5178896"/>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フローチャート: 結合子 87"/>
          <p:cNvSpPr/>
          <p:nvPr/>
        </p:nvSpPr>
        <p:spPr>
          <a:xfrm>
            <a:off x="2786716" y="5178896"/>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矢印コネクタ 98"/>
          <p:cNvCxnSpPr>
            <a:stCxn id="45" idx="6"/>
            <a:endCxn id="102" idx="2"/>
          </p:cNvCxnSpPr>
          <p:nvPr/>
        </p:nvCxnSpPr>
        <p:spPr>
          <a:xfrm>
            <a:off x="3243916" y="6080720"/>
            <a:ext cx="1821348"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102" idx="6"/>
            <a:endCxn id="105" idx="2"/>
          </p:cNvCxnSpPr>
          <p:nvPr/>
        </p:nvCxnSpPr>
        <p:spPr>
          <a:xfrm>
            <a:off x="5522464" y="6080720"/>
            <a:ext cx="2344051"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フローチャート: 結合子 44"/>
          <p:cNvSpPr/>
          <p:nvPr/>
        </p:nvSpPr>
        <p:spPr>
          <a:xfrm>
            <a:off x="2786716"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フローチャート: 結合子 101"/>
          <p:cNvSpPr/>
          <p:nvPr/>
        </p:nvSpPr>
        <p:spPr>
          <a:xfrm>
            <a:off x="5065264"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フローチャート: 結合子 104"/>
          <p:cNvSpPr/>
          <p:nvPr/>
        </p:nvSpPr>
        <p:spPr>
          <a:xfrm>
            <a:off x="7866515"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1" name="直線矢印コネクタ 120"/>
          <p:cNvCxnSpPr>
            <a:stCxn id="74" idx="6"/>
          </p:cNvCxnSpPr>
          <p:nvPr/>
        </p:nvCxnSpPr>
        <p:spPr>
          <a:xfrm>
            <a:off x="9295214" y="4554302"/>
            <a:ext cx="831646" cy="0"/>
          </a:xfrm>
          <a:prstGeom prst="straightConnector1">
            <a:avLst/>
          </a:prstGeom>
          <a:ln w="155575">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endCxn id="32" idx="2"/>
          </p:cNvCxnSpPr>
          <p:nvPr/>
        </p:nvCxnSpPr>
        <p:spPr>
          <a:xfrm>
            <a:off x="1089856" y="4554302"/>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フローチャート: 結合子 31"/>
          <p:cNvSpPr/>
          <p:nvPr/>
        </p:nvSpPr>
        <p:spPr>
          <a:xfrm>
            <a:off x="1663297"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ローチャート: 結合子 28"/>
          <p:cNvSpPr/>
          <p:nvPr/>
        </p:nvSpPr>
        <p:spPr>
          <a:xfrm>
            <a:off x="3826330"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0" name="コネクタ: 曲線 29"/>
          <p:cNvCxnSpPr>
            <a:cxnSpLocks/>
            <a:stCxn id="74" idx="4"/>
            <a:endCxn id="36" idx="2"/>
          </p:cNvCxnSpPr>
          <p:nvPr/>
        </p:nvCxnSpPr>
        <p:spPr>
          <a:xfrm rot="16200000" flipH="1">
            <a:off x="9060164" y="4789352"/>
            <a:ext cx="1297818" cy="1284918"/>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sp>
        <p:nvSpPr>
          <p:cNvPr id="36" name="フローチャート: 結合子 35"/>
          <p:cNvSpPr/>
          <p:nvPr/>
        </p:nvSpPr>
        <p:spPr>
          <a:xfrm>
            <a:off x="10351532" y="5852120"/>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7" name="コネクタ: 曲線 36"/>
          <p:cNvCxnSpPr>
            <a:cxnSpLocks/>
          </p:cNvCxnSpPr>
          <p:nvPr/>
        </p:nvCxnSpPr>
        <p:spPr>
          <a:xfrm rot="16200000" flipH="1">
            <a:off x="16011031" y="5077405"/>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sp>
        <p:nvSpPr>
          <p:cNvPr id="74" name="フローチャート: 結合子 73"/>
          <p:cNvSpPr/>
          <p:nvPr/>
        </p:nvSpPr>
        <p:spPr>
          <a:xfrm>
            <a:off x="8838014" y="432570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344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HEAD</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現在使用しているブランチの先頭（最新のコミット）を表す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作業しているブランチを変更（</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）すると、</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HEAD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の位置が変わる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40" name="直線矢印コネクタ 39"/>
          <p:cNvCxnSpPr>
            <a:stCxn id="32" idx="6"/>
            <a:endCxn id="35" idx="2"/>
          </p:cNvCxnSpPr>
          <p:nvPr/>
        </p:nvCxnSpPr>
        <p:spPr>
          <a:xfrm>
            <a:off x="2693433" y="4005064"/>
            <a:ext cx="4130507"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コネクタ: 曲線 45"/>
          <p:cNvCxnSpPr>
            <a:stCxn id="32" idx="4"/>
            <a:endCxn id="45" idx="2"/>
          </p:cNvCxnSpPr>
          <p:nvPr/>
        </p:nvCxnSpPr>
        <p:spPr>
          <a:xfrm rot="16200000" flipH="1">
            <a:off x="2263333" y="4435163"/>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コネクタ: 曲線 24"/>
          <p:cNvCxnSpPr>
            <a:cxnSpLocks/>
            <a:stCxn id="32" idx="4"/>
            <a:endCxn id="88" idx="2"/>
          </p:cNvCxnSpPr>
          <p:nvPr/>
        </p:nvCxnSpPr>
        <p:spPr>
          <a:xfrm rot="16200000" flipH="1">
            <a:off x="2599945" y="4098551"/>
            <a:ext cx="624594" cy="894819"/>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64" name="コネクタ: 曲線 63"/>
          <p:cNvCxnSpPr>
            <a:cxnSpLocks/>
            <a:stCxn id="41" idx="6"/>
            <a:endCxn id="35" idx="4"/>
          </p:cNvCxnSpPr>
          <p:nvPr/>
        </p:nvCxnSpPr>
        <p:spPr>
          <a:xfrm flipV="1">
            <a:off x="6060912" y="4233664"/>
            <a:ext cx="991628" cy="624594"/>
          </a:xfrm>
          <a:prstGeom prst="curvedConnector2">
            <a:avLst/>
          </a:prstGeom>
          <a:ln w="155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1" name="テキスト ボックス 80"/>
          <p:cNvSpPr txBox="1"/>
          <p:nvPr/>
        </p:nvSpPr>
        <p:spPr>
          <a:xfrm>
            <a:off x="6680222" y="3400894"/>
            <a:ext cx="736099" cy="369332"/>
          </a:xfrm>
          <a:prstGeom prst="rect">
            <a:avLst/>
          </a:prstGeom>
          <a:noFill/>
        </p:spPr>
        <p:txBody>
          <a:bodyPr wrap="none" rtlCol="0">
            <a:spAutoFit/>
          </a:bodyPr>
          <a:lstStyle/>
          <a:p>
            <a:r>
              <a:rPr kumimoji="1" lang="en-US" altLang="ja-JP" dirty="0">
                <a:solidFill>
                  <a:schemeClr val="bg1">
                    <a:lumMod val="75000"/>
                  </a:schemeClr>
                </a:solidFill>
              </a:rPr>
              <a:t>HEAD</a:t>
            </a:r>
            <a:endParaRPr kumimoji="1" lang="ja-JP" altLang="en-US" dirty="0">
              <a:solidFill>
                <a:schemeClr val="bg1">
                  <a:lumMod val="75000"/>
                </a:schemeClr>
              </a:solidFill>
            </a:endParaRPr>
          </a:p>
        </p:txBody>
      </p:sp>
      <p:sp>
        <p:nvSpPr>
          <p:cNvPr id="82" name="テキスト ボックス 81"/>
          <p:cNvSpPr txBox="1"/>
          <p:nvPr/>
        </p:nvSpPr>
        <p:spPr>
          <a:xfrm>
            <a:off x="4029587" y="4277548"/>
            <a:ext cx="2031325" cy="369332"/>
          </a:xfrm>
          <a:prstGeom prst="rect">
            <a:avLst/>
          </a:prstGeom>
          <a:noFill/>
        </p:spPr>
        <p:txBody>
          <a:bodyPr wrap="none" rtlCol="0">
            <a:spAutoFit/>
          </a:bodyPr>
          <a:lstStyle/>
          <a:p>
            <a:r>
              <a:rPr kumimoji="1" lang="ja-JP" altLang="en-US" dirty="0"/>
              <a:t>機能追加ブランチ</a:t>
            </a:r>
          </a:p>
        </p:txBody>
      </p:sp>
      <p:sp>
        <p:nvSpPr>
          <p:cNvPr id="83" name="テキスト ボックス 82"/>
          <p:cNvSpPr txBox="1"/>
          <p:nvPr/>
        </p:nvSpPr>
        <p:spPr>
          <a:xfrm>
            <a:off x="6150716" y="5086857"/>
            <a:ext cx="1569660" cy="369332"/>
          </a:xfrm>
          <a:prstGeom prst="rect">
            <a:avLst/>
          </a:prstGeom>
          <a:noFill/>
        </p:spPr>
        <p:txBody>
          <a:bodyPr wrap="none" rtlCol="0">
            <a:spAutoFit/>
          </a:bodyPr>
          <a:lstStyle/>
          <a:p>
            <a:r>
              <a:rPr kumimoji="1" lang="ja-JP" altLang="en-US" dirty="0"/>
              <a:t>修正ブランチ</a:t>
            </a:r>
          </a:p>
        </p:txBody>
      </p:sp>
      <p:cxnSp>
        <p:nvCxnSpPr>
          <p:cNvPr id="90" name="直線矢印コネクタ 89"/>
          <p:cNvCxnSpPr>
            <a:stCxn id="88" idx="6"/>
            <a:endCxn id="41" idx="2"/>
          </p:cNvCxnSpPr>
          <p:nvPr/>
        </p:nvCxnSpPr>
        <p:spPr>
          <a:xfrm>
            <a:off x="3816852" y="4858258"/>
            <a:ext cx="1786860"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フローチャート: 結合子 40"/>
          <p:cNvSpPr/>
          <p:nvPr/>
        </p:nvSpPr>
        <p:spPr>
          <a:xfrm>
            <a:off x="5603712" y="4629658"/>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フローチャート: 結合子 87"/>
          <p:cNvSpPr/>
          <p:nvPr/>
        </p:nvSpPr>
        <p:spPr>
          <a:xfrm>
            <a:off x="3359652" y="4629658"/>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9" name="直線矢印コネクタ 98"/>
          <p:cNvCxnSpPr>
            <a:stCxn id="45" idx="6"/>
            <a:endCxn id="102" idx="2"/>
          </p:cNvCxnSpPr>
          <p:nvPr/>
        </p:nvCxnSpPr>
        <p:spPr>
          <a:xfrm>
            <a:off x="3816852" y="5531482"/>
            <a:ext cx="1821348"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102" idx="6"/>
            <a:endCxn id="105" idx="2"/>
          </p:cNvCxnSpPr>
          <p:nvPr/>
        </p:nvCxnSpPr>
        <p:spPr>
          <a:xfrm>
            <a:off x="6095400" y="5531482"/>
            <a:ext cx="2641842"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フローチャート: 結合子 44"/>
          <p:cNvSpPr/>
          <p:nvPr/>
        </p:nvSpPr>
        <p:spPr>
          <a:xfrm>
            <a:off x="3359652" y="5302882"/>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2" name="フローチャート: 結合子 101"/>
          <p:cNvSpPr/>
          <p:nvPr/>
        </p:nvSpPr>
        <p:spPr>
          <a:xfrm>
            <a:off x="5638200" y="5302882"/>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5" name="フローチャート: 結合子 104"/>
          <p:cNvSpPr/>
          <p:nvPr/>
        </p:nvSpPr>
        <p:spPr>
          <a:xfrm>
            <a:off x="8737242" y="5302882"/>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5" name="直線矢印コネクタ 124"/>
          <p:cNvCxnSpPr>
            <a:endCxn id="32" idx="2"/>
          </p:cNvCxnSpPr>
          <p:nvPr/>
        </p:nvCxnSpPr>
        <p:spPr>
          <a:xfrm>
            <a:off x="1662792" y="4005064"/>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フローチャート: 結合子 31"/>
          <p:cNvSpPr/>
          <p:nvPr/>
        </p:nvSpPr>
        <p:spPr>
          <a:xfrm>
            <a:off x="2236233" y="37764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テキスト ボックス 25"/>
          <p:cNvSpPr txBox="1"/>
          <p:nvPr/>
        </p:nvSpPr>
        <p:spPr>
          <a:xfrm>
            <a:off x="3646140" y="3400894"/>
            <a:ext cx="1569660" cy="369332"/>
          </a:xfrm>
          <a:prstGeom prst="rect">
            <a:avLst/>
          </a:prstGeom>
          <a:noFill/>
        </p:spPr>
        <p:txBody>
          <a:bodyPr wrap="none" rtlCol="0">
            <a:spAutoFit/>
          </a:bodyPr>
          <a:lstStyle/>
          <a:p>
            <a:r>
              <a:rPr kumimoji="1" lang="ja-JP" altLang="en-US" dirty="0"/>
              <a:t>統合ブランチ</a:t>
            </a:r>
          </a:p>
        </p:txBody>
      </p:sp>
      <p:sp>
        <p:nvSpPr>
          <p:cNvPr id="33" name="フローチャート: 結合子 32"/>
          <p:cNvSpPr/>
          <p:nvPr/>
        </p:nvSpPr>
        <p:spPr>
          <a:xfrm>
            <a:off x="7945034" y="4620426"/>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36" name="コネクタ: 曲線 35"/>
          <p:cNvCxnSpPr>
            <a:cxnSpLocks/>
            <a:stCxn id="35" idx="4"/>
            <a:endCxn id="33" idx="2"/>
          </p:cNvCxnSpPr>
          <p:nvPr/>
        </p:nvCxnSpPr>
        <p:spPr>
          <a:xfrm rot="16200000" flipH="1">
            <a:off x="7191106" y="4095098"/>
            <a:ext cx="615362" cy="892494"/>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38"/>
          <p:cNvSpPr txBox="1"/>
          <p:nvPr/>
        </p:nvSpPr>
        <p:spPr>
          <a:xfrm>
            <a:off x="7809082" y="4280518"/>
            <a:ext cx="736099" cy="369332"/>
          </a:xfrm>
          <a:prstGeom prst="rect">
            <a:avLst/>
          </a:prstGeom>
          <a:noFill/>
        </p:spPr>
        <p:txBody>
          <a:bodyPr wrap="none" rtlCol="0">
            <a:spAutoFit/>
          </a:bodyPr>
          <a:lstStyle/>
          <a:p>
            <a:r>
              <a:rPr kumimoji="1" lang="en-US" altLang="ja-JP" dirty="0">
                <a:solidFill>
                  <a:schemeClr val="bg1">
                    <a:lumMod val="75000"/>
                  </a:schemeClr>
                </a:solidFill>
              </a:rPr>
              <a:t>HEAD</a:t>
            </a:r>
            <a:endParaRPr kumimoji="1" lang="ja-JP" altLang="en-US" dirty="0">
              <a:solidFill>
                <a:schemeClr val="bg1">
                  <a:lumMod val="75000"/>
                </a:schemeClr>
              </a:solidFill>
            </a:endParaRPr>
          </a:p>
        </p:txBody>
      </p:sp>
      <p:sp>
        <p:nvSpPr>
          <p:cNvPr id="42" name="テキスト ボックス 41"/>
          <p:cNvSpPr txBox="1"/>
          <p:nvPr/>
        </p:nvSpPr>
        <p:spPr>
          <a:xfrm>
            <a:off x="8594822" y="4960915"/>
            <a:ext cx="736099" cy="369332"/>
          </a:xfrm>
          <a:prstGeom prst="rect">
            <a:avLst/>
          </a:prstGeom>
          <a:noFill/>
        </p:spPr>
        <p:txBody>
          <a:bodyPr wrap="none" rtlCol="0">
            <a:spAutoFit/>
          </a:bodyPr>
          <a:lstStyle/>
          <a:p>
            <a:r>
              <a:rPr kumimoji="1" lang="en-US" altLang="ja-JP" dirty="0"/>
              <a:t>HEAD</a:t>
            </a:r>
            <a:endParaRPr kumimoji="1" lang="ja-JP" altLang="en-US" dirty="0"/>
          </a:p>
        </p:txBody>
      </p:sp>
      <p:cxnSp>
        <p:nvCxnSpPr>
          <p:cNvPr id="12" name="コネクタ: 曲線 11"/>
          <p:cNvCxnSpPr>
            <a:cxnSpLocks/>
          </p:cNvCxnSpPr>
          <p:nvPr/>
        </p:nvCxnSpPr>
        <p:spPr>
          <a:xfrm>
            <a:off x="7835510" y="3915005"/>
            <a:ext cx="785740" cy="507322"/>
          </a:xfrm>
          <a:prstGeom prst="curvedConnector3">
            <a:avLst>
              <a:gd name="adj1" fmla="val 16083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コネクタ: 曲線 49"/>
          <p:cNvCxnSpPr>
            <a:cxnSpLocks/>
          </p:cNvCxnSpPr>
          <p:nvPr/>
        </p:nvCxnSpPr>
        <p:spPr>
          <a:xfrm>
            <a:off x="8608113" y="4556278"/>
            <a:ext cx="785740" cy="507322"/>
          </a:xfrm>
          <a:prstGeom prst="curvedConnector3">
            <a:avLst>
              <a:gd name="adj1" fmla="val 16083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p:cNvSpPr txBox="1"/>
          <p:nvPr/>
        </p:nvSpPr>
        <p:spPr>
          <a:xfrm>
            <a:off x="8889280" y="3699585"/>
            <a:ext cx="1124026" cy="369332"/>
          </a:xfrm>
          <a:prstGeom prst="rect">
            <a:avLst/>
          </a:prstGeom>
          <a:noFill/>
        </p:spPr>
        <p:txBody>
          <a:bodyPr wrap="none" rtlCol="0">
            <a:spAutoFit/>
          </a:bodyPr>
          <a:lstStyle/>
          <a:p>
            <a:r>
              <a:rPr kumimoji="1" lang="en-US" altLang="ja-JP" dirty="0">
                <a:solidFill>
                  <a:schemeClr val="bg1">
                    <a:lumMod val="75000"/>
                  </a:schemeClr>
                </a:solidFill>
              </a:rPr>
              <a:t>c</a:t>
            </a:r>
            <a:r>
              <a:rPr kumimoji="1" lang="en-US" altLang="ja-JP">
                <a:solidFill>
                  <a:schemeClr val="bg1">
                    <a:lumMod val="75000"/>
                  </a:schemeClr>
                </a:solidFill>
              </a:rPr>
              <a:t>heckout</a:t>
            </a:r>
            <a:endParaRPr kumimoji="1" lang="ja-JP" altLang="en-US" dirty="0">
              <a:solidFill>
                <a:schemeClr val="bg1">
                  <a:lumMod val="75000"/>
                </a:schemeClr>
              </a:solidFill>
            </a:endParaRPr>
          </a:p>
        </p:txBody>
      </p:sp>
      <p:sp>
        <p:nvSpPr>
          <p:cNvPr id="52" name="テキスト ボックス 51"/>
          <p:cNvSpPr txBox="1"/>
          <p:nvPr/>
        </p:nvSpPr>
        <p:spPr>
          <a:xfrm>
            <a:off x="9855267" y="4481632"/>
            <a:ext cx="1148071" cy="369332"/>
          </a:xfrm>
          <a:prstGeom prst="rect">
            <a:avLst/>
          </a:prstGeom>
          <a:noFill/>
        </p:spPr>
        <p:txBody>
          <a:bodyPr wrap="none" rtlCol="0">
            <a:spAutoFit/>
          </a:bodyPr>
          <a:lstStyle/>
          <a:p>
            <a:r>
              <a:rPr kumimoji="1" lang="en-US" altLang="ja-JP" dirty="0"/>
              <a:t>checkout</a:t>
            </a:r>
            <a:endParaRPr kumimoji="1" lang="ja-JP" altLang="en-US" dirty="0"/>
          </a:p>
        </p:txBody>
      </p:sp>
      <p:sp>
        <p:nvSpPr>
          <p:cNvPr id="35" name="フローチャート: 結合子 34"/>
          <p:cNvSpPr/>
          <p:nvPr/>
        </p:nvSpPr>
        <p:spPr>
          <a:xfrm>
            <a:off x="6823940" y="37764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70894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r>
              <a:rPr lang="en-US" altLang="ja-JP" sz="2000" kern="1200" dirty="0">
                <a:effectLst/>
                <a:latin typeface="07やさしさゴシック" panose="02000600000000000000" pitchFamily="2" charset="-128"/>
                <a:ea typeface="07やさしさゴシック" panose="02000600000000000000" pitchFamily="2" charset="-128"/>
                <a:cs typeface="+mn-cs"/>
              </a:rPr>
              <a:t>.5</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Successful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BranchModel</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こうやってブランチ運用するといい、というワークフローの参考のようなものが提唱されている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050" name="Picture 2" descr="https://3.bp.blogspot.com/_KJLBBSxY7xs/TMnp-_lNIjI/AAAAAAAAAOw/aR1XP9fYhfA/s815/Screen-shot-2009-12-24-at-11.32.0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4683981" y="1243662"/>
            <a:ext cx="3788687" cy="6160994"/>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2041807" y="3031497"/>
            <a:ext cx="1800200" cy="2585323"/>
          </a:xfrm>
          <a:prstGeom prst="rect">
            <a:avLst/>
          </a:prstGeom>
        </p:spPr>
        <p:txBody>
          <a:bodyPr wrap="square">
            <a:spAutoFit/>
          </a:bodyPr>
          <a:lstStyle/>
          <a:p>
            <a:r>
              <a:rPr lang="en-US" altLang="ja-JP" dirty="0">
                <a:solidFill>
                  <a:srgbClr val="000000"/>
                </a:solidFill>
                <a:latin typeface="07やさしさゴシック" panose="02000600000000000000" pitchFamily="2" charset="-128"/>
                <a:ea typeface="07やさしさゴシック" panose="02000600000000000000" pitchFamily="2" charset="-128"/>
              </a:rPr>
              <a:t>master</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hotfix</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release</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develop</a:t>
            </a:r>
          </a:p>
          <a:p>
            <a:endParaRPr lang="en-US" altLang="ja-JP" dirty="0">
              <a:solidFill>
                <a:srgbClr val="000000"/>
              </a:solidFill>
              <a:latin typeface="07やさしさゴシック" panose="02000600000000000000" pitchFamily="2" charset="-128"/>
              <a:ea typeface="07やさしさゴシック" panose="02000600000000000000" pitchFamily="2" charset="-128"/>
            </a:endParaRPr>
          </a:p>
          <a:p>
            <a:r>
              <a:rPr lang="en-US" altLang="ja-JP" dirty="0">
                <a:solidFill>
                  <a:srgbClr val="000000"/>
                </a:solidFill>
                <a:latin typeface="07やさしさゴシック" panose="02000600000000000000" pitchFamily="2" charset="-128"/>
                <a:ea typeface="07やさしさゴシック" panose="02000600000000000000" pitchFamily="2" charset="-128"/>
              </a:rPr>
              <a:t>feature</a:t>
            </a:r>
          </a:p>
        </p:txBody>
      </p:sp>
    </p:spTree>
    <p:extLst>
      <p:ext uri="{BB962C8B-B14F-4D97-AF65-F5344CB8AC3E}">
        <p14:creationId xmlns:p14="http://schemas.microsoft.com/office/powerpoint/2010/main" val="61377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の概要③</a:t>
            </a:r>
            <a:r>
              <a:rPr lang="en-US" altLang="ja-JP" sz="2000" kern="1200" dirty="0">
                <a:effectLst/>
                <a:latin typeface="07やさしさゴシック" panose="02000600000000000000" pitchFamily="2" charset="-128"/>
                <a:ea typeface="07やさしさゴシック" panose="02000600000000000000" pitchFamily="2" charset="-128"/>
                <a:cs typeface="+mn-cs"/>
              </a:rPr>
              <a:t>.5</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5029582"/>
          </a:xfrm>
          <a:prstGeom prst="rect">
            <a:avLst/>
          </a:prstGeom>
        </p:spPr>
        <p:txBody>
          <a:bodyPr wrap="square">
            <a:spAutoFit/>
          </a:bodyPr>
          <a:lstStyle/>
          <a:p>
            <a:pPr>
              <a:lnSpc>
                <a:spcPts val="2500"/>
              </a:lnSpc>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メインブランチ</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spcAft>
                <a:spcPts val="1200"/>
              </a:spcAft>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本番環境としてリリースできるもののみ、直接編集されない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develop</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開発中のコミットを行う、リリースに向けて修正し続ける編集のメイン</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サポートブランチ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feature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spcAft>
                <a:spcPts val="1200"/>
              </a:spcAft>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中～大規模になる機能追加などを行うブランチ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release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次バージョンをリリースするための準備用ブランチ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spcAft>
                <a:spcPts val="1200"/>
              </a:spcAft>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立ち上がったら機能追加禁止、のような意味で使用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hotfix</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a:lnSpc>
                <a:spcPts val="2500"/>
              </a:lnSpc>
            </a:pPr>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緊急に対応しなければならないようなバグ修正用ブランチ</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304927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3477875"/>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ブランチを合流・統合させること</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FastForward</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統合ブランチにコミットがない場合に可能、統合ブランチの場所が変更される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NonFastForward</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統合ブランチにコミットがあった場合、統合ブランチ側の変更点とトピック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ブランチ側の変更点両方を取り込んでコミット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34" name="直線矢印コネクタ 33"/>
          <p:cNvCxnSpPr>
            <a:cxnSpLocks/>
            <a:stCxn id="77" idx="6"/>
          </p:cNvCxnSpPr>
          <p:nvPr/>
        </p:nvCxnSpPr>
        <p:spPr>
          <a:xfrm>
            <a:off x="3378168" y="4400995"/>
            <a:ext cx="2388486" cy="7253"/>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コネクタ: 曲線 35"/>
          <p:cNvCxnSpPr>
            <a:stCxn id="77" idx="4"/>
            <a:endCxn id="71" idx="2"/>
          </p:cNvCxnSpPr>
          <p:nvPr/>
        </p:nvCxnSpPr>
        <p:spPr>
          <a:xfrm rot="16200000" flipH="1">
            <a:off x="2948068" y="4831094"/>
            <a:ext cx="1297818" cy="894819"/>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コネクタ: 曲線 36"/>
          <p:cNvCxnSpPr>
            <a:stCxn id="77" idx="4"/>
            <a:endCxn id="68" idx="2"/>
          </p:cNvCxnSpPr>
          <p:nvPr/>
        </p:nvCxnSpPr>
        <p:spPr>
          <a:xfrm rot="16200000" flipH="1">
            <a:off x="3284680" y="4494482"/>
            <a:ext cx="624594" cy="894819"/>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39" name="コネクタ: 曲線 38"/>
          <p:cNvCxnSpPr>
            <a:cxnSpLocks/>
            <a:endCxn id="67" idx="0"/>
          </p:cNvCxnSpPr>
          <p:nvPr/>
        </p:nvCxnSpPr>
        <p:spPr>
          <a:xfrm>
            <a:off x="5766654" y="4408248"/>
            <a:ext cx="750393" cy="617341"/>
          </a:xfrm>
          <a:prstGeom prst="curvedConnector2">
            <a:avLst/>
          </a:prstGeom>
          <a:ln w="155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2027317" y="3796825"/>
            <a:ext cx="1569660" cy="369332"/>
          </a:xfrm>
          <a:prstGeom prst="rect">
            <a:avLst/>
          </a:prstGeom>
          <a:noFill/>
        </p:spPr>
        <p:txBody>
          <a:bodyPr wrap="none" rtlCol="0">
            <a:spAutoFit/>
          </a:bodyPr>
          <a:lstStyle/>
          <a:p>
            <a:r>
              <a:rPr kumimoji="1" lang="ja-JP" altLang="en-US" dirty="0"/>
              <a:t>統合ブランチ</a:t>
            </a:r>
          </a:p>
        </p:txBody>
      </p:sp>
      <p:cxnSp>
        <p:nvCxnSpPr>
          <p:cNvPr id="66" name="直線矢印コネクタ 65"/>
          <p:cNvCxnSpPr>
            <a:stCxn id="68" idx="6"/>
            <a:endCxn id="67" idx="2"/>
          </p:cNvCxnSpPr>
          <p:nvPr/>
        </p:nvCxnSpPr>
        <p:spPr>
          <a:xfrm>
            <a:off x="4501587" y="5254189"/>
            <a:ext cx="1786860"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4044387" y="5025589"/>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9" name="直線矢印コネクタ 68"/>
          <p:cNvCxnSpPr>
            <a:stCxn id="71" idx="6"/>
            <a:endCxn id="72" idx="2"/>
          </p:cNvCxnSpPr>
          <p:nvPr/>
        </p:nvCxnSpPr>
        <p:spPr>
          <a:xfrm>
            <a:off x="4501587" y="5927413"/>
            <a:ext cx="1821348"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stCxn id="72" idx="6"/>
            <a:endCxn id="73" idx="2"/>
          </p:cNvCxnSpPr>
          <p:nvPr/>
        </p:nvCxnSpPr>
        <p:spPr>
          <a:xfrm>
            <a:off x="6780135" y="5927413"/>
            <a:ext cx="605767" cy="0"/>
          </a:xfrm>
          <a:prstGeom prst="straightConnector1">
            <a:avLst/>
          </a:prstGeom>
          <a:ln w="155575">
            <a:solidFill>
              <a:srgbClr val="E02C9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フローチャート: 結合子 70"/>
          <p:cNvSpPr/>
          <p:nvPr/>
        </p:nvSpPr>
        <p:spPr>
          <a:xfrm>
            <a:off x="4044387" y="5698813"/>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2" name="フローチャート: 結合子 71"/>
          <p:cNvSpPr/>
          <p:nvPr/>
        </p:nvSpPr>
        <p:spPr>
          <a:xfrm>
            <a:off x="6322935" y="5698813"/>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6" name="直線矢印コネクタ 75"/>
          <p:cNvCxnSpPr>
            <a:endCxn id="77" idx="2"/>
          </p:cNvCxnSpPr>
          <p:nvPr/>
        </p:nvCxnSpPr>
        <p:spPr>
          <a:xfrm>
            <a:off x="2347527" y="4400995"/>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フローチャート: 結合子 76"/>
          <p:cNvSpPr/>
          <p:nvPr/>
        </p:nvSpPr>
        <p:spPr>
          <a:xfrm>
            <a:off x="2920968" y="4172395"/>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8" name="テキスト ボックス 77"/>
          <p:cNvSpPr txBox="1"/>
          <p:nvPr/>
        </p:nvSpPr>
        <p:spPr>
          <a:xfrm>
            <a:off x="6537913" y="4358874"/>
            <a:ext cx="1459054" cy="646331"/>
          </a:xfrm>
          <a:prstGeom prst="rect">
            <a:avLst/>
          </a:prstGeom>
          <a:noFill/>
        </p:spPr>
        <p:txBody>
          <a:bodyPr wrap="none" rtlCol="0">
            <a:spAutoFit/>
          </a:bodyPr>
          <a:lstStyle/>
          <a:p>
            <a:r>
              <a:rPr kumimoji="1" lang="en-US" altLang="ja-JP" dirty="0"/>
              <a:t>marge</a:t>
            </a:r>
          </a:p>
          <a:p>
            <a:r>
              <a:rPr kumimoji="1" lang="en-US" altLang="ja-JP" dirty="0" err="1"/>
              <a:t>FastForward</a:t>
            </a:r>
            <a:endParaRPr kumimoji="1" lang="ja-JP" altLang="en-US" dirty="0"/>
          </a:p>
        </p:txBody>
      </p:sp>
      <p:cxnSp>
        <p:nvCxnSpPr>
          <p:cNvPr id="86" name="コネクタ: 曲線 85"/>
          <p:cNvCxnSpPr>
            <a:cxnSpLocks/>
            <a:stCxn id="73" idx="6"/>
            <a:endCxn id="29" idx="4"/>
          </p:cNvCxnSpPr>
          <p:nvPr/>
        </p:nvCxnSpPr>
        <p:spPr>
          <a:xfrm flipV="1">
            <a:off x="7843102" y="5482789"/>
            <a:ext cx="1306384" cy="444624"/>
          </a:xfrm>
          <a:prstGeom prst="curvedConnector2">
            <a:avLst/>
          </a:prstGeom>
          <a:ln w="155575">
            <a:solidFill>
              <a:srgbClr val="E02C93"/>
            </a:solidFill>
            <a:tailEnd type="triangle"/>
          </a:ln>
        </p:spPr>
        <p:style>
          <a:lnRef idx="1">
            <a:schemeClr val="accent1"/>
          </a:lnRef>
          <a:fillRef idx="0">
            <a:schemeClr val="accent1"/>
          </a:fillRef>
          <a:effectRef idx="0">
            <a:schemeClr val="accent1"/>
          </a:effectRef>
          <a:fontRef idx="minor">
            <a:schemeClr val="tx1"/>
          </a:fontRef>
        </p:style>
      </p:cxnSp>
      <p:sp>
        <p:nvSpPr>
          <p:cNvPr id="73" name="フローチャート: 結合子 72"/>
          <p:cNvSpPr/>
          <p:nvPr/>
        </p:nvSpPr>
        <p:spPr>
          <a:xfrm>
            <a:off x="7385902" y="5698813"/>
            <a:ext cx="457200" cy="457200"/>
          </a:xfrm>
          <a:prstGeom prst="flowChartConnector">
            <a:avLst/>
          </a:prstGeom>
          <a:solidFill>
            <a:schemeClr val="bg1"/>
          </a:solidFill>
          <a:ln w="76200">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7" name="テキスト ボックス 86"/>
          <p:cNvSpPr txBox="1"/>
          <p:nvPr/>
        </p:nvSpPr>
        <p:spPr>
          <a:xfrm>
            <a:off x="9193351" y="5604247"/>
            <a:ext cx="1856598" cy="646331"/>
          </a:xfrm>
          <a:prstGeom prst="rect">
            <a:avLst/>
          </a:prstGeom>
          <a:noFill/>
        </p:spPr>
        <p:txBody>
          <a:bodyPr wrap="none" rtlCol="0">
            <a:spAutoFit/>
          </a:bodyPr>
          <a:lstStyle/>
          <a:p>
            <a:r>
              <a:rPr kumimoji="1" lang="en-US" altLang="ja-JP" dirty="0"/>
              <a:t>marge</a:t>
            </a:r>
          </a:p>
          <a:p>
            <a:r>
              <a:rPr kumimoji="1" lang="en-US" altLang="ja-JP" dirty="0" err="1"/>
              <a:t>NonFastForward</a:t>
            </a:r>
            <a:endParaRPr kumimoji="1" lang="en-US" altLang="ja-JP" dirty="0"/>
          </a:p>
        </p:txBody>
      </p:sp>
      <p:cxnSp>
        <p:nvCxnSpPr>
          <p:cNvPr id="22" name="直線矢印コネクタ 21"/>
          <p:cNvCxnSpPr>
            <a:cxnSpLocks/>
            <a:stCxn id="67" idx="6"/>
            <a:endCxn id="25" idx="2"/>
          </p:cNvCxnSpPr>
          <p:nvPr/>
        </p:nvCxnSpPr>
        <p:spPr>
          <a:xfrm>
            <a:off x="6745647" y="5254189"/>
            <a:ext cx="605767"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25" idx="6"/>
            <a:endCxn id="29" idx="2"/>
          </p:cNvCxnSpPr>
          <p:nvPr/>
        </p:nvCxnSpPr>
        <p:spPr>
          <a:xfrm>
            <a:off x="7808614" y="5254189"/>
            <a:ext cx="1112272"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フローチャート: 結合子 66"/>
          <p:cNvSpPr/>
          <p:nvPr/>
        </p:nvSpPr>
        <p:spPr>
          <a:xfrm>
            <a:off x="6288447" y="5025589"/>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フローチャート: 結合子 24"/>
          <p:cNvSpPr/>
          <p:nvPr/>
        </p:nvSpPr>
        <p:spPr>
          <a:xfrm>
            <a:off x="7351414" y="5025589"/>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9" name="フローチャート: 結合子 28"/>
          <p:cNvSpPr/>
          <p:nvPr/>
        </p:nvSpPr>
        <p:spPr>
          <a:xfrm>
            <a:off x="8920886" y="5025589"/>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2070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r>
              <a:rPr lang="en-US" altLang="ja-JP" sz="2000" dirty="0">
                <a:latin typeface="07やさしさゴシック" panose="02000600000000000000" pitchFamily="2" charset="-128"/>
                <a:ea typeface="07やさしさゴシック" panose="02000600000000000000" pitchFamily="2" charset="-128"/>
                <a:cs typeface="+mn-cs"/>
              </a:rPr>
              <a:t>.5</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631216"/>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の一種だが、履歴が一本化される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合流したコミットは、コミット</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ID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が変更される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直前にブランチ化したポイントの履歴がなくなる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34" name="直線矢印コネクタ 33"/>
          <p:cNvCxnSpPr>
            <a:cxnSpLocks/>
            <a:stCxn id="77" idx="6"/>
            <a:endCxn id="30" idx="2"/>
          </p:cNvCxnSpPr>
          <p:nvPr/>
        </p:nvCxnSpPr>
        <p:spPr>
          <a:xfrm>
            <a:off x="3520126" y="3542499"/>
            <a:ext cx="1293828" cy="7253"/>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コネクタ: 曲線 36"/>
          <p:cNvCxnSpPr>
            <a:cxnSpLocks/>
            <a:stCxn id="30" idx="4"/>
            <a:endCxn id="68" idx="2"/>
          </p:cNvCxnSpPr>
          <p:nvPr/>
        </p:nvCxnSpPr>
        <p:spPr>
          <a:xfrm rot="16200000" flipH="1">
            <a:off x="5864952" y="2955953"/>
            <a:ext cx="617341" cy="2262137"/>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cxnSpLocks/>
            <a:stCxn id="30" idx="6"/>
            <a:endCxn id="75" idx="2"/>
          </p:cNvCxnSpPr>
          <p:nvPr/>
        </p:nvCxnSpPr>
        <p:spPr>
          <a:xfrm flipV="1">
            <a:off x="5271154" y="3530588"/>
            <a:ext cx="1238970" cy="19164"/>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2169275" y="2938329"/>
            <a:ext cx="1569660" cy="369332"/>
          </a:xfrm>
          <a:prstGeom prst="rect">
            <a:avLst/>
          </a:prstGeom>
          <a:noFill/>
        </p:spPr>
        <p:txBody>
          <a:bodyPr wrap="none" rtlCol="0">
            <a:spAutoFit/>
          </a:bodyPr>
          <a:lstStyle/>
          <a:p>
            <a:r>
              <a:rPr kumimoji="1" lang="ja-JP" altLang="en-US" dirty="0"/>
              <a:t>統合ブランチ</a:t>
            </a:r>
          </a:p>
        </p:txBody>
      </p:sp>
      <p:sp>
        <p:nvSpPr>
          <p:cNvPr id="64" name="テキスト ボックス 63"/>
          <p:cNvSpPr txBox="1"/>
          <p:nvPr/>
        </p:nvSpPr>
        <p:spPr>
          <a:xfrm>
            <a:off x="6083748" y="4666697"/>
            <a:ext cx="2031325" cy="369332"/>
          </a:xfrm>
          <a:prstGeom prst="rect">
            <a:avLst/>
          </a:prstGeom>
          <a:noFill/>
        </p:spPr>
        <p:txBody>
          <a:bodyPr wrap="none" rtlCol="0">
            <a:spAutoFit/>
          </a:bodyPr>
          <a:lstStyle/>
          <a:p>
            <a:r>
              <a:rPr kumimoji="1" lang="ja-JP" altLang="en-US" dirty="0"/>
              <a:t>機能追加ブランチ</a:t>
            </a:r>
          </a:p>
        </p:txBody>
      </p:sp>
      <p:cxnSp>
        <p:nvCxnSpPr>
          <p:cNvPr id="66" name="直線矢印コネクタ 65"/>
          <p:cNvCxnSpPr>
            <a:cxnSpLocks/>
            <a:stCxn id="68" idx="6"/>
            <a:endCxn id="42" idx="2"/>
          </p:cNvCxnSpPr>
          <p:nvPr/>
        </p:nvCxnSpPr>
        <p:spPr>
          <a:xfrm>
            <a:off x="7761891" y="4395693"/>
            <a:ext cx="525553" cy="0"/>
          </a:xfrm>
          <a:prstGeom prst="straightConnector1">
            <a:avLst/>
          </a:prstGeom>
          <a:ln w="155575">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7304691" y="4167093"/>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solidFill>
                <a:schemeClr val="tx1"/>
              </a:solidFill>
            </a:endParaRPr>
          </a:p>
        </p:txBody>
      </p:sp>
      <p:cxnSp>
        <p:nvCxnSpPr>
          <p:cNvPr id="76" name="直線矢印コネクタ 75"/>
          <p:cNvCxnSpPr>
            <a:endCxn id="77" idx="2"/>
          </p:cNvCxnSpPr>
          <p:nvPr/>
        </p:nvCxnSpPr>
        <p:spPr>
          <a:xfrm>
            <a:off x="2489485" y="3542499"/>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フローチャート: 結合子 76"/>
          <p:cNvSpPr/>
          <p:nvPr/>
        </p:nvSpPr>
        <p:spPr>
          <a:xfrm>
            <a:off x="3062926" y="3313899"/>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4" name="直線矢印コネクタ 83"/>
          <p:cNvCxnSpPr>
            <a:cxnSpLocks/>
            <a:stCxn id="75" idx="6"/>
            <a:endCxn id="85" idx="2"/>
          </p:cNvCxnSpPr>
          <p:nvPr/>
        </p:nvCxnSpPr>
        <p:spPr>
          <a:xfrm>
            <a:off x="6967324" y="3530588"/>
            <a:ext cx="2155568"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フローチャート: 結合子 84"/>
          <p:cNvSpPr/>
          <p:nvPr/>
        </p:nvSpPr>
        <p:spPr>
          <a:xfrm>
            <a:off x="9122892" y="3301988"/>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5" name="フローチャート: 結合子 74"/>
          <p:cNvSpPr/>
          <p:nvPr/>
        </p:nvSpPr>
        <p:spPr>
          <a:xfrm>
            <a:off x="6510124" y="3301988"/>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フローチャート: 結合子 29"/>
          <p:cNvSpPr/>
          <p:nvPr/>
        </p:nvSpPr>
        <p:spPr>
          <a:xfrm>
            <a:off x="4813954" y="3321152"/>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3" name="コネクタ: 曲線 52"/>
          <p:cNvCxnSpPr>
            <a:cxnSpLocks/>
            <a:stCxn id="42" idx="6"/>
            <a:endCxn id="85" idx="4"/>
          </p:cNvCxnSpPr>
          <p:nvPr/>
        </p:nvCxnSpPr>
        <p:spPr>
          <a:xfrm flipV="1">
            <a:off x="8744644" y="3759188"/>
            <a:ext cx="606848" cy="636505"/>
          </a:xfrm>
          <a:prstGeom prst="curvedConnector2">
            <a:avLst/>
          </a:prstGeom>
          <a:ln w="155575">
            <a:tailEnd type="triangle"/>
          </a:ln>
        </p:spPr>
        <p:style>
          <a:lnRef idx="1">
            <a:schemeClr val="accent1"/>
          </a:lnRef>
          <a:fillRef idx="0">
            <a:schemeClr val="accent1"/>
          </a:fillRef>
          <a:effectRef idx="0">
            <a:schemeClr val="accent1"/>
          </a:effectRef>
          <a:fontRef idx="minor">
            <a:schemeClr val="tx1"/>
          </a:fontRef>
        </p:style>
      </p:cxnSp>
      <p:sp>
        <p:nvSpPr>
          <p:cNvPr id="42" name="フローチャート: 結合子 41"/>
          <p:cNvSpPr/>
          <p:nvPr/>
        </p:nvSpPr>
        <p:spPr>
          <a:xfrm>
            <a:off x="8287444" y="4167093"/>
            <a:ext cx="457200" cy="4572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cxnSp>
        <p:nvCxnSpPr>
          <p:cNvPr id="58" name="直線矢印コネクタ 57"/>
          <p:cNvCxnSpPr>
            <a:cxnSpLocks/>
            <a:stCxn id="61" idx="6"/>
            <a:endCxn id="79" idx="2"/>
          </p:cNvCxnSpPr>
          <p:nvPr/>
        </p:nvCxnSpPr>
        <p:spPr>
          <a:xfrm>
            <a:off x="3520126" y="6145475"/>
            <a:ext cx="1293828" cy="7253"/>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a:cxnSpLocks/>
            <a:stCxn id="79" idx="6"/>
            <a:endCxn id="74" idx="2"/>
          </p:cNvCxnSpPr>
          <p:nvPr/>
        </p:nvCxnSpPr>
        <p:spPr>
          <a:xfrm flipV="1">
            <a:off x="5271154" y="6133564"/>
            <a:ext cx="1238970" cy="19164"/>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線矢印コネクタ 59"/>
          <p:cNvCxnSpPr>
            <a:endCxn id="61" idx="2"/>
          </p:cNvCxnSpPr>
          <p:nvPr/>
        </p:nvCxnSpPr>
        <p:spPr>
          <a:xfrm>
            <a:off x="2489485" y="6145475"/>
            <a:ext cx="573441"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フローチャート: 結合子 60"/>
          <p:cNvSpPr/>
          <p:nvPr/>
        </p:nvSpPr>
        <p:spPr>
          <a:xfrm>
            <a:off x="3062926" y="5916875"/>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2" name="直線矢印コネクタ 61"/>
          <p:cNvCxnSpPr>
            <a:cxnSpLocks/>
            <a:stCxn id="74" idx="6"/>
            <a:endCxn id="63" idx="2"/>
          </p:cNvCxnSpPr>
          <p:nvPr/>
        </p:nvCxnSpPr>
        <p:spPr>
          <a:xfrm>
            <a:off x="6967324" y="6133564"/>
            <a:ext cx="2155568" cy="0"/>
          </a:xfrm>
          <a:prstGeom prst="straightConnector1">
            <a:avLst/>
          </a:prstGeom>
          <a:ln w="155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9122892"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4" name="フローチャート: 結合子 73"/>
          <p:cNvSpPr/>
          <p:nvPr/>
        </p:nvSpPr>
        <p:spPr>
          <a:xfrm>
            <a:off x="6510124"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9" name="フローチャート: 結合子 78"/>
          <p:cNvSpPr/>
          <p:nvPr/>
        </p:nvSpPr>
        <p:spPr>
          <a:xfrm>
            <a:off x="4813954" y="5924128"/>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0" name="フローチャート: 結合子 79"/>
          <p:cNvSpPr/>
          <p:nvPr/>
        </p:nvSpPr>
        <p:spPr>
          <a:xfrm>
            <a:off x="7301322"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3" name="フローチャート: 結合子 82"/>
          <p:cNvSpPr/>
          <p:nvPr/>
        </p:nvSpPr>
        <p:spPr>
          <a:xfrm>
            <a:off x="8287444" y="5904964"/>
            <a:ext cx="457200" cy="457200"/>
          </a:xfrm>
          <a:prstGeom prst="flowChartConnector">
            <a:avLst/>
          </a:prstGeom>
          <a:solidFill>
            <a:schemeClr val="bg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8" name="テキスト ボックス 87"/>
          <p:cNvSpPr txBox="1"/>
          <p:nvPr/>
        </p:nvSpPr>
        <p:spPr>
          <a:xfrm>
            <a:off x="9580092" y="5500037"/>
            <a:ext cx="870751" cy="369332"/>
          </a:xfrm>
          <a:prstGeom prst="rect">
            <a:avLst/>
          </a:prstGeom>
          <a:noFill/>
        </p:spPr>
        <p:txBody>
          <a:bodyPr wrap="none" rtlCol="0">
            <a:spAutoFit/>
          </a:bodyPr>
          <a:lstStyle/>
          <a:p>
            <a:r>
              <a:rPr kumimoji="1" lang="en-US" altLang="ja-JP" dirty="0"/>
              <a:t>rebase</a:t>
            </a:r>
            <a:endParaRPr kumimoji="1" lang="ja-JP" altLang="en-US" dirty="0"/>
          </a:p>
        </p:txBody>
      </p:sp>
      <p:sp>
        <p:nvSpPr>
          <p:cNvPr id="89" name="テキスト ボックス 88"/>
          <p:cNvSpPr txBox="1"/>
          <p:nvPr/>
        </p:nvSpPr>
        <p:spPr>
          <a:xfrm>
            <a:off x="2169275" y="5531465"/>
            <a:ext cx="1569660" cy="369332"/>
          </a:xfrm>
          <a:prstGeom prst="rect">
            <a:avLst/>
          </a:prstGeom>
          <a:noFill/>
        </p:spPr>
        <p:txBody>
          <a:bodyPr wrap="none" rtlCol="0">
            <a:spAutoFit/>
          </a:bodyPr>
          <a:lstStyle/>
          <a:p>
            <a:r>
              <a:rPr kumimoji="1" lang="ja-JP" altLang="en-US" dirty="0"/>
              <a:t>統合ブランチ</a:t>
            </a:r>
          </a:p>
        </p:txBody>
      </p:sp>
      <p:sp>
        <p:nvSpPr>
          <p:cNvPr id="52" name="テキスト ボックス 51"/>
          <p:cNvSpPr txBox="1"/>
          <p:nvPr/>
        </p:nvSpPr>
        <p:spPr>
          <a:xfrm>
            <a:off x="7374601" y="4167093"/>
            <a:ext cx="322524" cy="369332"/>
          </a:xfrm>
          <a:prstGeom prst="rect">
            <a:avLst/>
          </a:prstGeom>
          <a:noFill/>
        </p:spPr>
        <p:txBody>
          <a:bodyPr wrap="none" rtlCol="0">
            <a:spAutoFit/>
          </a:bodyPr>
          <a:lstStyle/>
          <a:p>
            <a:r>
              <a:rPr kumimoji="1" lang="en-US" altLang="ja-JP" dirty="0"/>
              <a:t>C</a:t>
            </a:r>
          </a:p>
        </p:txBody>
      </p:sp>
      <p:sp>
        <p:nvSpPr>
          <p:cNvPr id="90" name="テキスト ボックス 89"/>
          <p:cNvSpPr txBox="1"/>
          <p:nvPr/>
        </p:nvSpPr>
        <p:spPr>
          <a:xfrm>
            <a:off x="8377561" y="4167093"/>
            <a:ext cx="325730" cy="369332"/>
          </a:xfrm>
          <a:prstGeom prst="rect">
            <a:avLst/>
          </a:prstGeom>
          <a:noFill/>
        </p:spPr>
        <p:txBody>
          <a:bodyPr wrap="none" rtlCol="0">
            <a:spAutoFit/>
          </a:bodyPr>
          <a:lstStyle/>
          <a:p>
            <a:r>
              <a:rPr kumimoji="1" lang="en-US" altLang="ja-JP" dirty="0"/>
              <a:t>D</a:t>
            </a:r>
          </a:p>
        </p:txBody>
      </p:sp>
      <p:sp>
        <p:nvSpPr>
          <p:cNvPr id="91" name="テキスト ボックス 90"/>
          <p:cNvSpPr txBox="1"/>
          <p:nvPr/>
        </p:nvSpPr>
        <p:spPr>
          <a:xfrm>
            <a:off x="4882093" y="3359856"/>
            <a:ext cx="320922" cy="369332"/>
          </a:xfrm>
          <a:prstGeom prst="rect">
            <a:avLst/>
          </a:prstGeom>
          <a:noFill/>
        </p:spPr>
        <p:txBody>
          <a:bodyPr wrap="none" rtlCol="0">
            <a:spAutoFit/>
          </a:bodyPr>
          <a:lstStyle/>
          <a:p>
            <a:r>
              <a:rPr kumimoji="1" lang="en-US" altLang="ja-JP" dirty="0"/>
              <a:t>A</a:t>
            </a:r>
          </a:p>
        </p:txBody>
      </p:sp>
      <p:sp>
        <p:nvSpPr>
          <p:cNvPr id="92" name="テキスト ボックス 91"/>
          <p:cNvSpPr txBox="1"/>
          <p:nvPr/>
        </p:nvSpPr>
        <p:spPr>
          <a:xfrm>
            <a:off x="6578263" y="3359856"/>
            <a:ext cx="314510" cy="369332"/>
          </a:xfrm>
          <a:prstGeom prst="rect">
            <a:avLst/>
          </a:prstGeom>
          <a:noFill/>
        </p:spPr>
        <p:txBody>
          <a:bodyPr wrap="none" rtlCol="0">
            <a:spAutoFit/>
          </a:bodyPr>
          <a:lstStyle/>
          <a:p>
            <a:r>
              <a:rPr kumimoji="1" lang="en-US" altLang="ja-JP" dirty="0"/>
              <a:t>B</a:t>
            </a:r>
          </a:p>
        </p:txBody>
      </p:sp>
      <p:sp>
        <p:nvSpPr>
          <p:cNvPr id="94" name="テキスト ボックス 93"/>
          <p:cNvSpPr txBox="1"/>
          <p:nvPr/>
        </p:nvSpPr>
        <p:spPr>
          <a:xfrm>
            <a:off x="4882093" y="5958480"/>
            <a:ext cx="320922" cy="369332"/>
          </a:xfrm>
          <a:prstGeom prst="rect">
            <a:avLst/>
          </a:prstGeom>
          <a:noFill/>
        </p:spPr>
        <p:txBody>
          <a:bodyPr wrap="none" rtlCol="0">
            <a:spAutoFit/>
          </a:bodyPr>
          <a:lstStyle/>
          <a:p>
            <a:r>
              <a:rPr kumimoji="1" lang="en-US" altLang="ja-JP" dirty="0"/>
              <a:t>A</a:t>
            </a:r>
          </a:p>
        </p:txBody>
      </p:sp>
      <p:sp>
        <p:nvSpPr>
          <p:cNvPr id="95" name="テキスト ボックス 94"/>
          <p:cNvSpPr txBox="1"/>
          <p:nvPr/>
        </p:nvSpPr>
        <p:spPr>
          <a:xfrm>
            <a:off x="6578263" y="5948898"/>
            <a:ext cx="314510" cy="369332"/>
          </a:xfrm>
          <a:prstGeom prst="rect">
            <a:avLst/>
          </a:prstGeom>
          <a:noFill/>
        </p:spPr>
        <p:txBody>
          <a:bodyPr wrap="none" rtlCol="0">
            <a:spAutoFit/>
          </a:bodyPr>
          <a:lstStyle/>
          <a:p>
            <a:r>
              <a:rPr kumimoji="1" lang="en-US" altLang="ja-JP" dirty="0"/>
              <a:t>B</a:t>
            </a:r>
          </a:p>
        </p:txBody>
      </p:sp>
      <p:sp>
        <p:nvSpPr>
          <p:cNvPr id="96" name="テキスト ボックス 95"/>
          <p:cNvSpPr txBox="1"/>
          <p:nvPr/>
        </p:nvSpPr>
        <p:spPr>
          <a:xfrm>
            <a:off x="7374601" y="5946771"/>
            <a:ext cx="407484" cy="369332"/>
          </a:xfrm>
          <a:prstGeom prst="rect">
            <a:avLst/>
          </a:prstGeom>
          <a:noFill/>
        </p:spPr>
        <p:txBody>
          <a:bodyPr wrap="none" rtlCol="0">
            <a:spAutoFit/>
          </a:bodyPr>
          <a:lstStyle/>
          <a:p>
            <a:r>
              <a:rPr kumimoji="1" lang="en-US" altLang="ja-JP" dirty="0"/>
              <a:t>C’</a:t>
            </a:r>
          </a:p>
        </p:txBody>
      </p:sp>
      <p:sp>
        <p:nvSpPr>
          <p:cNvPr id="97" name="テキスト ボックス 96"/>
          <p:cNvSpPr txBox="1"/>
          <p:nvPr/>
        </p:nvSpPr>
        <p:spPr>
          <a:xfrm>
            <a:off x="8356816" y="5968062"/>
            <a:ext cx="410690" cy="369332"/>
          </a:xfrm>
          <a:prstGeom prst="rect">
            <a:avLst/>
          </a:prstGeom>
          <a:noFill/>
        </p:spPr>
        <p:txBody>
          <a:bodyPr wrap="none" rtlCol="0">
            <a:spAutoFit/>
          </a:bodyPr>
          <a:lstStyle/>
          <a:p>
            <a:r>
              <a:rPr kumimoji="1" lang="en-US" altLang="ja-JP" dirty="0"/>
              <a:t>D’</a:t>
            </a:r>
          </a:p>
        </p:txBody>
      </p:sp>
      <p:sp>
        <p:nvSpPr>
          <p:cNvPr id="54" name="矢印: 右 53"/>
          <p:cNvSpPr/>
          <p:nvPr/>
        </p:nvSpPr>
        <p:spPr>
          <a:xfrm rot="5400000">
            <a:off x="8600913" y="4464730"/>
            <a:ext cx="978408" cy="1093963"/>
          </a:xfrm>
          <a:prstGeom prst="rightArrow">
            <a:avLst/>
          </a:prstGeom>
          <a:solidFill>
            <a:srgbClr val="E02C93"/>
          </a:solidFill>
          <a:ln>
            <a:solidFill>
              <a:srgbClr val="E02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6184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リモートブランチ</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の概要⑤</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015663"/>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リモートリポジトリ操作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リモートリポジトリの更新情報を取得する方法</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複雑</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以下のようなイメージによる説明が、多少わかりやすかったので説明</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cxnSp>
        <p:nvCxnSpPr>
          <p:cNvPr id="74" name="直線矢印コネクタ 73"/>
          <p:cNvCxnSpPr>
            <a:cxnSpLocks/>
            <a:stCxn id="80" idx="6"/>
            <a:endCxn id="82" idx="2"/>
          </p:cNvCxnSpPr>
          <p:nvPr/>
        </p:nvCxnSpPr>
        <p:spPr>
          <a:xfrm>
            <a:off x="2677483" y="4700164"/>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cxnSpLocks/>
            <a:endCxn id="80"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フローチャート: 結合子 79"/>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2" name="フローチャート: 結合子 81"/>
          <p:cNvSpPr/>
          <p:nvPr/>
        </p:nvSpPr>
        <p:spPr>
          <a:xfrm>
            <a:off x="3639638"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3" name="フローチャート: 結合子 82"/>
          <p:cNvSpPr/>
          <p:nvPr/>
        </p:nvSpPr>
        <p:spPr>
          <a:xfrm>
            <a:off x="4065612"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8" name="直線矢印コネクタ 87"/>
          <p:cNvCxnSpPr>
            <a:cxnSpLocks/>
            <a:stCxn id="82" idx="6"/>
            <a:endCxn id="83" idx="2"/>
          </p:cNvCxnSpPr>
          <p:nvPr/>
        </p:nvCxnSpPr>
        <p:spPr>
          <a:xfrm>
            <a:off x="3868238"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直線矢印コネクタ 88"/>
          <p:cNvCxnSpPr>
            <a:cxnSpLocks/>
            <a:stCxn id="83" idx="6"/>
          </p:cNvCxnSpPr>
          <p:nvPr/>
        </p:nvCxnSpPr>
        <p:spPr>
          <a:xfrm>
            <a:off x="4294212"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フローチャート: 結合子 91"/>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3" name="直線矢印コネクタ 92"/>
          <p:cNvCxnSpPr>
            <a:cxnSpLocks/>
            <a:stCxn id="92" idx="6"/>
            <a:endCxn id="100"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線矢印コネクタ 93"/>
          <p:cNvCxnSpPr>
            <a:cxnSpLocks/>
            <a:stCxn id="80" idx="0"/>
            <a:endCxn id="92"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0" name="フローチャート: 結合子 99"/>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cxnSp>
        <p:nvCxnSpPr>
          <p:cNvPr id="105" name="直線矢印コネクタ 104"/>
          <p:cNvCxnSpPr>
            <a:cxnSpLocks/>
            <a:stCxn id="107" idx="6"/>
            <a:endCxn id="108" idx="2"/>
          </p:cNvCxnSpPr>
          <p:nvPr/>
        </p:nvCxnSpPr>
        <p:spPr>
          <a:xfrm>
            <a:off x="7322449" y="5777899"/>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a:cxnSpLocks/>
            <a:endCxn id="107" idx="2"/>
          </p:cNvCxnSpPr>
          <p:nvPr/>
        </p:nvCxnSpPr>
        <p:spPr>
          <a:xfrm>
            <a:off x="6520408" y="5777899"/>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フローチャート: 結合子 106"/>
          <p:cNvSpPr/>
          <p:nvPr/>
        </p:nvSpPr>
        <p:spPr>
          <a:xfrm>
            <a:off x="7093849" y="56635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フローチャート: 結合子 107"/>
          <p:cNvSpPr/>
          <p:nvPr/>
        </p:nvSpPr>
        <p:spPr>
          <a:xfrm>
            <a:off x="8284604" y="56635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2" name="フローチャート: 結合子 111"/>
          <p:cNvSpPr/>
          <p:nvPr/>
        </p:nvSpPr>
        <p:spPr>
          <a:xfrm>
            <a:off x="7655610" y="53441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3" name="直線矢印コネクタ 112"/>
          <p:cNvCxnSpPr>
            <a:cxnSpLocks/>
            <a:stCxn id="112" idx="6"/>
            <a:endCxn id="115" idx="2"/>
          </p:cNvCxnSpPr>
          <p:nvPr/>
        </p:nvCxnSpPr>
        <p:spPr>
          <a:xfrm>
            <a:off x="7884210" y="5458470"/>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直線矢印コネクタ 113"/>
          <p:cNvCxnSpPr>
            <a:cxnSpLocks/>
            <a:stCxn id="107" idx="0"/>
            <a:endCxn id="112" idx="2"/>
          </p:cNvCxnSpPr>
          <p:nvPr/>
        </p:nvCxnSpPr>
        <p:spPr>
          <a:xfrm flipV="1">
            <a:off x="7208149" y="5458470"/>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フローチャート: 結合子 114"/>
          <p:cNvSpPr/>
          <p:nvPr/>
        </p:nvSpPr>
        <p:spPr>
          <a:xfrm>
            <a:off x="8163566" y="53441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cxnSp>
        <p:nvCxnSpPr>
          <p:cNvPr id="118" name="直線矢印コネクタ 117"/>
          <p:cNvCxnSpPr>
            <a:cxnSpLocks/>
            <a:stCxn id="120" idx="6"/>
            <a:endCxn id="121" idx="2"/>
          </p:cNvCxnSpPr>
          <p:nvPr/>
        </p:nvCxnSpPr>
        <p:spPr>
          <a:xfrm>
            <a:off x="7322449" y="4513502"/>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cxnSpLocks/>
            <a:endCxn id="120" idx="2"/>
          </p:cNvCxnSpPr>
          <p:nvPr/>
        </p:nvCxnSpPr>
        <p:spPr>
          <a:xfrm>
            <a:off x="6520408" y="4513502"/>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フローチャート: 結合子 119"/>
          <p:cNvSpPr/>
          <p:nvPr/>
        </p:nvSpPr>
        <p:spPr>
          <a:xfrm>
            <a:off x="7093849"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フローチャート: 結合子 120"/>
          <p:cNvSpPr/>
          <p:nvPr/>
        </p:nvSpPr>
        <p:spPr>
          <a:xfrm>
            <a:off x="8284604"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フローチャート: 結合子 121"/>
          <p:cNvSpPr/>
          <p:nvPr/>
        </p:nvSpPr>
        <p:spPr>
          <a:xfrm>
            <a:off x="7655610"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3" name="直線矢印コネクタ 122"/>
          <p:cNvCxnSpPr>
            <a:cxnSpLocks/>
            <a:stCxn id="122" idx="6"/>
            <a:endCxn id="125" idx="2"/>
          </p:cNvCxnSpPr>
          <p:nvPr/>
        </p:nvCxnSpPr>
        <p:spPr>
          <a:xfrm>
            <a:off x="7884210" y="4194073"/>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cxnSpLocks/>
            <a:stCxn id="120" idx="0"/>
            <a:endCxn id="122" idx="2"/>
          </p:cNvCxnSpPr>
          <p:nvPr/>
        </p:nvCxnSpPr>
        <p:spPr>
          <a:xfrm flipV="1">
            <a:off x="7208149" y="4194073"/>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フローチャート: 結合子 124"/>
          <p:cNvSpPr/>
          <p:nvPr/>
        </p:nvSpPr>
        <p:spPr>
          <a:xfrm>
            <a:off x="8163566"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7" name="直線矢印コネクタ 126"/>
          <p:cNvCxnSpPr>
            <a:cxnSpLocks/>
            <a:stCxn id="125" idx="6"/>
          </p:cNvCxnSpPr>
          <p:nvPr/>
        </p:nvCxnSpPr>
        <p:spPr>
          <a:xfrm>
            <a:off x="8392166" y="4194073"/>
            <a:ext cx="298123"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683853" y="3493867"/>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130" name="四角形: 角を丸くする 129"/>
          <p:cNvSpPr/>
          <p:nvPr/>
        </p:nvSpPr>
        <p:spPr>
          <a:xfrm>
            <a:off x="1439907"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Tree>
    <p:extLst>
      <p:ext uri="{BB962C8B-B14F-4D97-AF65-F5344CB8AC3E}">
        <p14:creationId xmlns:p14="http://schemas.microsoft.com/office/powerpoint/2010/main" val="3293023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015663"/>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リモートリポジトリの更新情報を、リモート追跡ブランチに取得するコマンド</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ローカルブランチの状態は変更されない</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cxnSp>
        <p:nvCxnSpPr>
          <p:cNvPr id="118" name="直線矢印コネクタ 117"/>
          <p:cNvCxnSpPr>
            <a:cxnSpLocks/>
            <a:stCxn id="120" idx="6"/>
            <a:endCxn id="121" idx="2"/>
          </p:cNvCxnSpPr>
          <p:nvPr/>
        </p:nvCxnSpPr>
        <p:spPr>
          <a:xfrm>
            <a:off x="7322449" y="4513502"/>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直線矢印コネクタ 118"/>
          <p:cNvCxnSpPr>
            <a:cxnSpLocks/>
            <a:endCxn id="120" idx="2"/>
          </p:cNvCxnSpPr>
          <p:nvPr/>
        </p:nvCxnSpPr>
        <p:spPr>
          <a:xfrm>
            <a:off x="6520408" y="4513502"/>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フローチャート: 結合子 119"/>
          <p:cNvSpPr/>
          <p:nvPr/>
        </p:nvSpPr>
        <p:spPr>
          <a:xfrm>
            <a:off x="7093849"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1" name="フローチャート: 結合子 120"/>
          <p:cNvSpPr/>
          <p:nvPr/>
        </p:nvSpPr>
        <p:spPr>
          <a:xfrm>
            <a:off x="8284604"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2" name="フローチャート: 結合子 121"/>
          <p:cNvSpPr/>
          <p:nvPr/>
        </p:nvSpPr>
        <p:spPr>
          <a:xfrm>
            <a:off x="7655610"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3" name="直線矢印コネクタ 122"/>
          <p:cNvCxnSpPr>
            <a:cxnSpLocks/>
            <a:stCxn id="122" idx="6"/>
            <a:endCxn id="125" idx="2"/>
          </p:cNvCxnSpPr>
          <p:nvPr/>
        </p:nvCxnSpPr>
        <p:spPr>
          <a:xfrm>
            <a:off x="7884210" y="4194073"/>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直線矢印コネクタ 123"/>
          <p:cNvCxnSpPr>
            <a:cxnSpLocks/>
            <a:stCxn id="120" idx="0"/>
            <a:endCxn id="122" idx="2"/>
          </p:cNvCxnSpPr>
          <p:nvPr/>
        </p:nvCxnSpPr>
        <p:spPr>
          <a:xfrm flipV="1">
            <a:off x="7208149" y="4194073"/>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フローチャート: 結合子 124"/>
          <p:cNvSpPr/>
          <p:nvPr/>
        </p:nvSpPr>
        <p:spPr>
          <a:xfrm>
            <a:off x="8163566"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7" name="直線矢印コネクタ 126"/>
          <p:cNvCxnSpPr>
            <a:cxnSpLocks/>
            <a:stCxn id="125" idx="6"/>
          </p:cNvCxnSpPr>
          <p:nvPr/>
        </p:nvCxnSpPr>
        <p:spPr>
          <a:xfrm>
            <a:off x="8392166" y="4194073"/>
            <a:ext cx="298123"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683853" y="3493867"/>
            <a:ext cx="1636298" cy="12396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コネクタ: 曲線 5"/>
          <p:cNvCxnSpPr>
            <a:cxnSpLocks/>
            <a:stCxn id="103" idx="3"/>
          </p:cNvCxnSpPr>
          <p:nvPr/>
        </p:nvCxnSpPr>
        <p:spPr>
          <a:xfrm>
            <a:off x="4742736" y="4391582"/>
            <a:ext cx="1495692" cy="1386317"/>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9571172" y="3124535"/>
            <a:ext cx="919628" cy="369332"/>
          </a:xfrm>
          <a:prstGeom prst="rect">
            <a:avLst/>
          </a:prstGeom>
          <a:noFill/>
        </p:spPr>
        <p:txBody>
          <a:bodyPr wrap="square" rtlCol="0">
            <a:spAutoFit/>
          </a:bodyPr>
          <a:lstStyle/>
          <a:p>
            <a:r>
              <a:rPr kumimoji="1" lang="en-US" altLang="ja-JP" dirty="0"/>
              <a:t>fetch</a:t>
            </a:r>
          </a:p>
        </p:txBody>
      </p:sp>
      <p:cxnSp>
        <p:nvCxnSpPr>
          <p:cNvPr id="42" name="直線矢印コネクタ 41"/>
          <p:cNvCxnSpPr>
            <a:cxnSpLocks/>
            <a:stCxn id="44" idx="6"/>
            <a:endCxn id="45" idx="2"/>
          </p:cNvCxnSpPr>
          <p:nvPr/>
        </p:nvCxnSpPr>
        <p:spPr>
          <a:xfrm>
            <a:off x="2677483" y="4700164"/>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cxnSpLocks/>
            <a:endCxn id="44"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フローチャート: 結合子 43"/>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5" name="フローチャート: 結合子 44"/>
          <p:cNvSpPr/>
          <p:nvPr/>
        </p:nvSpPr>
        <p:spPr>
          <a:xfrm>
            <a:off x="3639638"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フローチャート: 結合子 45"/>
          <p:cNvSpPr/>
          <p:nvPr/>
        </p:nvSpPr>
        <p:spPr>
          <a:xfrm>
            <a:off x="4065612"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7" name="直線矢印コネクタ 46"/>
          <p:cNvCxnSpPr>
            <a:cxnSpLocks/>
            <a:stCxn id="45" idx="6"/>
            <a:endCxn id="46" idx="2"/>
          </p:cNvCxnSpPr>
          <p:nvPr/>
        </p:nvCxnSpPr>
        <p:spPr>
          <a:xfrm>
            <a:off x="3868238"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線矢印コネクタ 50"/>
          <p:cNvCxnSpPr>
            <a:cxnSpLocks/>
            <a:stCxn id="46" idx="6"/>
          </p:cNvCxnSpPr>
          <p:nvPr/>
        </p:nvCxnSpPr>
        <p:spPr>
          <a:xfrm>
            <a:off x="4294212"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2" name="フローチャート: 結合子 51"/>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3" name="直線矢印コネクタ 52"/>
          <p:cNvCxnSpPr>
            <a:cxnSpLocks/>
            <a:stCxn id="52" idx="6"/>
            <a:endCxn id="55"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線矢印コネクタ 53"/>
          <p:cNvCxnSpPr>
            <a:cxnSpLocks/>
            <a:stCxn id="44" idx="0"/>
            <a:endCxn id="52"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フローチャート: 結合子 54"/>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6" name="直線矢印コネクタ 55"/>
          <p:cNvCxnSpPr>
            <a:cxnSpLocks/>
            <a:stCxn id="58" idx="6"/>
            <a:endCxn id="59" idx="2"/>
          </p:cNvCxnSpPr>
          <p:nvPr/>
        </p:nvCxnSpPr>
        <p:spPr>
          <a:xfrm>
            <a:off x="7324946" y="5842686"/>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a:cxnSpLocks/>
            <a:endCxn id="58" idx="2"/>
          </p:cNvCxnSpPr>
          <p:nvPr/>
        </p:nvCxnSpPr>
        <p:spPr>
          <a:xfrm>
            <a:off x="6522905" y="5842686"/>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フローチャート: 結合子 57"/>
          <p:cNvSpPr/>
          <p:nvPr/>
        </p:nvSpPr>
        <p:spPr>
          <a:xfrm>
            <a:off x="7096346"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9" name="フローチャート: 結合子 58"/>
          <p:cNvSpPr/>
          <p:nvPr/>
        </p:nvSpPr>
        <p:spPr>
          <a:xfrm>
            <a:off x="8287101"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0" name="フローチャート: 結合子 59"/>
          <p:cNvSpPr/>
          <p:nvPr/>
        </p:nvSpPr>
        <p:spPr>
          <a:xfrm>
            <a:off x="7658107"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1" name="直線矢印コネクタ 60"/>
          <p:cNvCxnSpPr>
            <a:cxnSpLocks/>
            <a:stCxn id="60" idx="6"/>
            <a:endCxn id="63" idx="2"/>
          </p:cNvCxnSpPr>
          <p:nvPr/>
        </p:nvCxnSpPr>
        <p:spPr>
          <a:xfrm>
            <a:off x="7886707" y="5523257"/>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stCxn id="58" idx="0"/>
            <a:endCxn id="60" idx="2"/>
          </p:cNvCxnSpPr>
          <p:nvPr/>
        </p:nvCxnSpPr>
        <p:spPr>
          <a:xfrm flipV="1">
            <a:off x="7210646" y="5523257"/>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8166063"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フローチャート: 結合子 63"/>
          <p:cNvSpPr/>
          <p:nvPr/>
        </p:nvSpPr>
        <p:spPr>
          <a:xfrm>
            <a:off x="8751467" y="5728386"/>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5" name="直線矢印コネクタ 64"/>
          <p:cNvCxnSpPr>
            <a:cxnSpLocks/>
            <a:stCxn id="59" idx="6"/>
            <a:endCxn id="64" idx="2"/>
          </p:cNvCxnSpPr>
          <p:nvPr/>
        </p:nvCxnSpPr>
        <p:spPr>
          <a:xfrm>
            <a:off x="8515701" y="5842686"/>
            <a:ext cx="2357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線矢印コネクタ 65"/>
          <p:cNvCxnSpPr>
            <a:cxnSpLocks/>
            <a:stCxn id="64" idx="6"/>
          </p:cNvCxnSpPr>
          <p:nvPr/>
        </p:nvCxnSpPr>
        <p:spPr>
          <a:xfrm>
            <a:off x="8980067" y="5842686"/>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6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randombar(horizontal)">
                                      <p:cBhvr>
                                        <p:cTn id="14" dur="500"/>
                                        <p:tgtEl>
                                          <p:spTgt spid="64"/>
                                        </p:tgtEl>
                                      </p:cBhvr>
                                    </p:animEffect>
                                  </p:childTnLst>
                                </p:cTn>
                              </p:par>
                              <p:par>
                                <p:cTn id="15" presetID="14" presetClass="entr" presetSubtype="1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randombar(horizontal)">
                                      <p:cBhvr>
                                        <p:cTn id="17" dur="500"/>
                                        <p:tgtEl>
                                          <p:spTgt spid="65"/>
                                        </p:tgtEl>
                                      </p:cBhvr>
                                    </p:animEffect>
                                  </p:childTnLst>
                                </p:cTn>
                              </p:par>
                              <p:par>
                                <p:cTn id="18" presetID="14" presetClass="entr" presetSubtype="1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randombar(horizontal)">
                                      <p:cBhvr>
                                        <p:cTn id="2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1323439"/>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を同時に実行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819983" y="3319006"/>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9571172" y="3124535"/>
            <a:ext cx="919628" cy="369332"/>
          </a:xfrm>
          <a:prstGeom prst="rect">
            <a:avLst/>
          </a:prstGeom>
          <a:noFill/>
        </p:spPr>
        <p:txBody>
          <a:bodyPr wrap="square" rtlCol="0">
            <a:spAutoFit/>
          </a:bodyPr>
          <a:lstStyle/>
          <a:p>
            <a:r>
              <a:rPr kumimoji="1" lang="en-US" altLang="ja-JP" dirty="0"/>
              <a:t>pull</a:t>
            </a:r>
          </a:p>
        </p:txBody>
      </p:sp>
      <p:sp>
        <p:nvSpPr>
          <p:cNvPr id="56" name="四角形: 角を丸くする 5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cxnSp>
        <p:nvCxnSpPr>
          <p:cNvPr id="60" name="コネクタ: 曲線 59"/>
          <p:cNvCxnSpPr>
            <a:cxnSpLocks/>
          </p:cNvCxnSpPr>
          <p:nvPr/>
        </p:nvCxnSpPr>
        <p:spPr>
          <a:xfrm>
            <a:off x="4742736" y="4391582"/>
            <a:ext cx="1495692" cy="1386317"/>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cxnSpLocks/>
            <a:stCxn id="63" idx="6"/>
            <a:endCxn id="64" idx="2"/>
          </p:cNvCxnSpPr>
          <p:nvPr/>
        </p:nvCxnSpPr>
        <p:spPr>
          <a:xfrm>
            <a:off x="2677483" y="4700164"/>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endCxn id="63"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フローチャート: 結合子 63"/>
          <p:cNvSpPr/>
          <p:nvPr/>
        </p:nvSpPr>
        <p:spPr>
          <a:xfrm>
            <a:off x="3639638"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フローチャート: 結合子 64"/>
          <p:cNvSpPr/>
          <p:nvPr/>
        </p:nvSpPr>
        <p:spPr>
          <a:xfrm>
            <a:off x="4065612"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6" name="直線矢印コネクタ 65"/>
          <p:cNvCxnSpPr>
            <a:cxnSpLocks/>
            <a:stCxn id="64" idx="6"/>
            <a:endCxn id="65" idx="2"/>
          </p:cNvCxnSpPr>
          <p:nvPr/>
        </p:nvCxnSpPr>
        <p:spPr>
          <a:xfrm>
            <a:off x="3868238"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65" idx="6"/>
          </p:cNvCxnSpPr>
          <p:nvPr/>
        </p:nvCxnSpPr>
        <p:spPr>
          <a:xfrm>
            <a:off x="4294212"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9" name="直線矢印コネクタ 68"/>
          <p:cNvCxnSpPr>
            <a:cxnSpLocks/>
            <a:stCxn id="68" idx="6"/>
            <a:endCxn id="71"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63" idx="0"/>
            <a:endCxn id="68"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フローチャート: 結合子 70"/>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2" name="直線矢印コネクタ 71"/>
          <p:cNvCxnSpPr>
            <a:cxnSpLocks/>
            <a:stCxn id="75" idx="6"/>
            <a:endCxn id="76" idx="2"/>
          </p:cNvCxnSpPr>
          <p:nvPr/>
        </p:nvCxnSpPr>
        <p:spPr>
          <a:xfrm>
            <a:off x="7324946" y="5842686"/>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線矢印コネクタ 72"/>
          <p:cNvCxnSpPr>
            <a:cxnSpLocks/>
            <a:endCxn id="75" idx="2"/>
          </p:cNvCxnSpPr>
          <p:nvPr/>
        </p:nvCxnSpPr>
        <p:spPr>
          <a:xfrm>
            <a:off x="6522905" y="5842686"/>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フローチャート: 結合子 74"/>
          <p:cNvSpPr/>
          <p:nvPr/>
        </p:nvSpPr>
        <p:spPr>
          <a:xfrm>
            <a:off x="7096346"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6" name="フローチャート: 結合子 75"/>
          <p:cNvSpPr/>
          <p:nvPr/>
        </p:nvSpPr>
        <p:spPr>
          <a:xfrm>
            <a:off x="8287101" y="5728386"/>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7" name="フローチャート: 結合子 76"/>
          <p:cNvSpPr/>
          <p:nvPr/>
        </p:nvSpPr>
        <p:spPr>
          <a:xfrm>
            <a:off x="7658107"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8" name="直線矢印コネクタ 77"/>
          <p:cNvCxnSpPr>
            <a:cxnSpLocks/>
            <a:stCxn id="77" idx="6"/>
            <a:endCxn id="84" idx="2"/>
          </p:cNvCxnSpPr>
          <p:nvPr/>
        </p:nvCxnSpPr>
        <p:spPr>
          <a:xfrm>
            <a:off x="7886707" y="5523257"/>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cxnSpLocks/>
            <a:stCxn id="75" idx="0"/>
            <a:endCxn id="77" idx="2"/>
          </p:cNvCxnSpPr>
          <p:nvPr/>
        </p:nvCxnSpPr>
        <p:spPr>
          <a:xfrm flipV="1">
            <a:off x="7210646" y="5523257"/>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4" name="フローチャート: 結合子 83"/>
          <p:cNvSpPr/>
          <p:nvPr/>
        </p:nvSpPr>
        <p:spPr>
          <a:xfrm>
            <a:off x="8166063" y="5408957"/>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5" name="フローチャート: 結合子 84"/>
          <p:cNvSpPr/>
          <p:nvPr/>
        </p:nvSpPr>
        <p:spPr>
          <a:xfrm>
            <a:off x="8751467" y="5728386"/>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86" name="直線矢印コネクタ 85"/>
          <p:cNvCxnSpPr>
            <a:cxnSpLocks/>
            <a:stCxn id="76" idx="6"/>
            <a:endCxn id="85" idx="2"/>
          </p:cNvCxnSpPr>
          <p:nvPr/>
        </p:nvCxnSpPr>
        <p:spPr>
          <a:xfrm>
            <a:off x="8515701" y="5842686"/>
            <a:ext cx="2357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直線矢印コネクタ 86"/>
          <p:cNvCxnSpPr>
            <a:cxnSpLocks/>
            <a:stCxn id="85" idx="6"/>
          </p:cNvCxnSpPr>
          <p:nvPr/>
        </p:nvCxnSpPr>
        <p:spPr>
          <a:xfrm>
            <a:off x="8980067" y="5842686"/>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線矢印コネクタ 89"/>
          <p:cNvCxnSpPr>
            <a:cxnSpLocks/>
            <a:stCxn id="95" idx="6"/>
            <a:endCxn id="96" idx="2"/>
          </p:cNvCxnSpPr>
          <p:nvPr/>
        </p:nvCxnSpPr>
        <p:spPr>
          <a:xfrm>
            <a:off x="7322449" y="4513502"/>
            <a:ext cx="962155"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線矢印コネクタ 90"/>
          <p:cNvCxnSpPr>
            <a:cxnSpLocks/>
            <a:endCxn id="95" idx="2"/>
          </p:cNvCxnSpPr>
          <p:nvPr/>
        </p:nvCxnSpPr>
        <p:spPr>
          <a:xfrm>
            <a:off x="6520408" y="4513502"/>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5" name="フローチャート: 結合子 94"/>
          <p:cNvSpPr/>
          <p:nvPr/>
        </p:nvSpPr>
        <p:spPr>
          <a:xfrm>
            <a:off x="7093849"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6" name="フローチャート: 結合子 95"/>
          <p:cNvSpPr/>
          <p:nvPr/>
        </p:nvSpPr>
        <p:spPr>
          <a:xfrm>
            <a:off x="8284604" y="4399202"/>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7" name="フローチャート: 結合子 96"/>
          <p:cNvSpPr/>
          <p:nvPr/>
        </p:nvSpPr>
        <p:spPr>
          <a:xfrm>
            <a:off x="7655610"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98" name="直線矢印コネクタ 97"/>
          <p:cNvCxnSpPr>
            <a:cxnSpLocks/>
            <a:stCxn id="97" idx="6"/>
            <a:endCxn id="101" idx="2"/>
          </p:cNvCxnSpPr>
          <p:nvPr/>
        </p:nvCxnSpPr>
        <p:spPr>
          <a:xfrm>
            <a:off x="7884210" y="4194073"/>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直線矢印コネクタ 98"/>
          <p:cNvCxnSpPr>
            <a:cxnSpLocks/>
            <a:stCxn id="95" idx="0"/>
            <a:endCxn id="97" idx="2"/>
          </p:cNvCxnSpPr>
          <p:nvPr/>
        </p:nvCxnSpPr>
        <p:spPr>
          <a:xfrm flipV="1">
            <a:off x="7208149" y="4194073"/>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1" name="フローチャート: 結合子 100"/>
          <p:cNvSpPr/>
          <p:nvPr/>
        </p:nvSpPr>
        <p:spPr>
          <a:xfrm>
            <a:off x="8163566" y="4079773"/>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02" name="直線矢印コネクタ 101"/>
          <p:cNvCxnSpPr>
            <a:cxnSpLocks/>
            <a:stCxn id="101" idx="6"/>
            <a:endCxn id="109" idx="1"/>
          </p:cNvCxnSpPr>
          <p:nvPr/>
        </p:nvCxnSpPr>
        <p:spPr>
          <a:xfrm>
            <a:off x="8392166" y="4194073"/>
            <a:ext cx="392779" cy="243913"/>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フローチャート: 結合子 108"/>
          <p:cNvSpPr/>
          <p:nvPr/>
        </p:nvSpPr>
        <p:spPr>
          <a:xfrm>
            <a:off x="8751467" y="4404508"/>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0" name="直線矢印コネクタ 109"/>
          <p:cNvCxnSpPr>
            <a:cxnSpLocks/>
            <a:stCxn id="96" idx="6"/>
            <a:endCxn id="109" idx="2"/>
          </p:cNvCxnSpPr>
          <p:nvPr/>
        </p:nvCxnSpPr>
        <p:spPr>
          <a:xfrm>
            <a:off x="8513204" y="4513502"/>
            <a:ext cx="238263" cy="5306"/>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直線矢印コネクタ 110"/>
          <p:cNvCxnSpPr>
            <a:cxnSpLocks/>
            <a:stCxn id="109" idx="6"/>
          </p:cNvCxnSpPr>
          <p:nvPr/>
        </p:nvCxnSpPr>
        <p:spPr>
          <a:xfrm>
            <a:off x="8980067" y="4518808"/>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フリーフォーム: 図形 125"/>
          <p:cNvSpPr/>
          <p:nvPr/>
        </p:nvSpPr>
        <p:spPr>
          <a:xfrm>
            <a:off x="8980067" y="4665300"/>
            <a:ext cx="673917" cy="962859"/>
          </a:xfrm>
          <a:custGeom>
            <a:avLst/>
            <a:gdLst>
              <a:gd name="connsiteX0" fmla="*/ 64167 w 1219224"/>
              <a:gd name="connsiteY0" fmla="*/ 1331495 h 1379348"/>
              <a:gd name="connsiteX1" fmla="*/ 128336 w 1219224"/>
              <a:gd name="connsiteY1" fmla="*/ 1331495 h 1379348"/>
              <a:gd name="connsiteX2" fmla="*/ 1219199 w 1219224"/>
              <a:gd name="connsiteY2" fmla="*/ 834190 h 1379348"/>
              <a:gd name="connsiteX3" fmla="*/ 160420 w 1219224"/>
              <a:gd name="connsiteY3" fmla="*/ 0 h 1379348"/>
            </a:gdLst>
            <a:ahLst/>
            <a:cxnLst>
              <a:cxn ang="0">
                <a:pos x="connsiteX0" y="connsiteY0"/>
              </a:cxn>
              <a:cxn ang="0">
                <a:pos x="connsiteX1" y="connsiteY1"/>
              </a:cxn>
              <a:cxn ang="0">
                <a:pos x="connsiteX2" y="connsiteY2"/>
              </a:cxn>
              <a:cxn ang="0">
                <a:pos x="connsiteX3" y="connsiteY3"/>
              </a:cxn>
            </a:cxnLst>
            <a:rect l="l" t="t" r="r" b="b"/>
            <a:pathLst>
              <a:path w="1219224" h="1379348">
                <a:moveTo>
                  <a:pt x="64167" y="1331495"/>
                </a:moveTo>
                <a:cubicBezTo>
                  <a:pt x="-1" y="1372937"/>
                  <a:pt x="-64169" y="1414379"/>
                  <a:pt x="128336" y="1331495"/>
                </a:cubicBezTo>
                <a:cubicBezTo>
                  <a:pt x="320841" y="1248611"/>
                  <a:pt x="1213852" y="1056106"/>
                  <a:pt x="1219199" y="834190"/>
                </a:cubicBezTo>
                <a:cubicBezTo>
                  <a:pt x="1224546" y="612274"/>
                  <a:pt x="374315" y="133684"/>
                  <a:pt x="160420" y="0"/>
                </a:cubicBezTo>
              </a:path>
            </a:pathLst>
          </a:custGeom>
          <a:noFill/>
          <a:ln w="571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8" name="テキスト ボックス 127"/>
          <p:cNvSpPr txBox="1"/>
          <p:nvPr/>
        </p:nvSpPr>
        <p:spPr>
          <a:xfrm>
            <a:off x="4795002" y="5338591"/>
            <a:ext cx="919628" cy="369332"/>
          </a:xfrm>
          <a:prstGeom prst="rect">
            <a:avLst/>
          </a:prstGeom>
          <a:noFill/>
        </p:spPr>
        <p:txBody>
          <a:bodyPr wrap="square" rtlCol="0">
            <a:spAutoFit/>
          </a:bodyPr>
          <a:lstStyle/>
          <a:p>
            <a:r>
              <a:rPr kumimoji="1" lang="en-US" altLang="ja-JP" dirty="0"/>
              <a:t>fetch</a:t>
            </a:r>
          </a:p>
        </p:txBody>
      </p:sp>
      <p:sp>
        <p:nvSpPr>
          <p:cNvPr id="130" name="テキスト ボックス 129"/>
          <p:cNvSpPr txBox="1"/>
          <p:nvPr/>
        </p:nvSpPr>
        <p:spPr>
          <a:xfrm>
            <a:off x="9536653" y="5359054"/>
            <a:ext cx="919628" cy="369332"/>
          </a:xfrm>
          <a:prstGeom prst="rect">
            <a:avLst/>
          </a:prstGeom>
          <a:noFill/>
        </p:spPr>
        <p:txBody>
          <a:bodyPr wrap="square" rtlCol="0">
            <a:spAutoFit/>
          </a:bodyPr>
          <a:lstStyle/>
          <a:p>
            <a:r>
              <a:rPr kumimoji="1" lang="en-US" altLang="ja-JP" dirty="0"/>
              <a:t>merge</a:t>
            </a:r>
          </a:p>
        </p:txBody>
      </p:sp>
      <p:cxnSp>
        <p:nvCxnSpPr>
          <p:cNvPr id="131" name="直線矢印コネクタ 130"/>
          <p:cNvCxnSpPr>
            <a:cxnSpLocks/>
            <a:stCxn id="101" idx="6"/>
          </p:cNvCxnSpPr>
          <p:nvPr/>
        </p:nvCxnSpPr>
        <p:spPr>
          <a:xfrm>
            <a:off x="8392166" y="4194073"/>
            <a:ext cx="298123"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27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randombar(horizontal)">
                                      <p:cBhvr>
                                        <p:cTn id="11" dur="500"/>
                                        <p:tgtEl>
                                          <p:spTgt spid="128"/>
                                        </p:tgtEl>
                                      </p:cBhvr>
                                    </p:animEffect>
                                  </p:childTnLst>
                                </p:cTn>
                              </p:par>
                              <p:par>
                                <p:cTn id="12" presetID="14" presetClass="entr" presetSubtype="10"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randombar(horizontal)">
                                      <p:cBhvr>
                                        <p:cTn id="14" dur="500"/>
                                        <p:tgtEl>
                                          <p:spTgt spid="60"/>
                                        </p:tgtEl>
                                      </p:cBhvr>
                                    </p:animEffect>
                                  </p:childTnLst>
                                </p:cTn>
                              </p:par>
                              <p:par>
                                <p:cTn id="15" presetID="14" presetClass="entr" presetSubtype="10"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randombar(horizontal)">
                                      <p:cBhvr>
                                        <p:cTn id="17" dur="500"/>
                                        <p:tgtEl>
                                          <p:spTgt spid="8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randombar(horizontal)">
                                      <p:cBhvr>
                                        <p:cTn id="20" dur="500"/>
                                        <p:tgtEl>
                                          <p:spTgt spid="85"/>
                                        </p:tgtEl>
                                      </p:cBhvr>
                                    </p:animEffect>
                                  </p:childTnLst>
                                </p:cTn>
                              </p:par>
                              <p:par>
                                <p:cTn id="21" presetID="14" presetClass="entr" presetSubtype="1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randombar(horizontal)">
                                      <p:cBhvr>
                                        <p:cTn id="23" dur="500"/>
                                        <p:tgtEl>
                                          <p:spTgt spid="8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xit" presetSubtype="10" fill="hold" nodeType="clickEffect">
                                  <p:stCondLst>
                                    <p:cond delay="0"/>
                                  </p:stCondLst>
                                  <p:childTnLst>
                                    <p:animEffect transition="out" filter="randombar(horizontal)">
                                      <p:cBhvr>
                                        <p:cTn id="27" dur="500"/>
                                        <p:tgtEl>
                                          <p:spTgt spid="131"/>
                                        </p:tgtEl>
                                      </p:cBhvr>
                                    </p:animEffect>
                                    <p:set>
                                      <p:cBhvr>
                                        <p:cTn id="28" dur="1" fill="hold">
                                          <p:stCondLst>
                                            <p:cond delay="499"/>
                                          </p:stCondLst>
                                        </p:cTn>
                                        <p:tgtEl>
                                          <p:spTgt spid="131"/>
                                        </p:tgtEl>
                                        <p:attrNameLst>
                                          <p:attrName>style.visibility</p:attrName>
                                        </p:attrNameLst>
                                      </p:cBhvr>
                                      <p:to>
                                        <p:strVal val="hidden"/>
                                      </p:to>
                                    </p:set>
                                  </p:childTnLst>
                                </p:cTn>
                              </p:par>
                              <p:par>
                                <p:cTn id="29" presetID="14" presetClass="entr" presetSubtype="10" fill="hold"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randombar(horizontal)">
                                      <p:cBhvr>
                                        <p:cTn id="31" dur="500"/>
                                        <p:tgtEl>
                                          <p:spTgt spid="102"/>
                                        </p:tgtEl>
                                      </p:cBhvr>
                                    </p:animEffect>
                                  </p:childTnLst>
                                </p:cTn>
                              </p:par>
                              <p:par>
                                <p:cTn id="32" presetID="14" presetClass="entr" presetSubtype="10" fill="hold" nodeType="withEffect">
                                  <p:stCondLst>
                                    <p:cond delay="0"/>
                                  </p:stCondLst>
                                  <p:childTnLst>
                                    <p:set>
                                      <p:cBhvr>
                                        <p:cTn id="33" dur="1" fill="hold">
                                          <p:stCondLst>
                                            <p:cond delay="0"/>
                                          </p:stCondLst>
                                        </p:cTn>
                                        <p:tgtEl>
                                          <p:spTgt spid="110"/>
                                        </p:tgtEl>
                                        <p:attrNameLst>
                                          <p:attrName>style.visibility</p:attrName>
                                        </p:attrNameLst>
                                      </p:cBhvr>
                                      <p:to>
                                        <p:strVal val="visible"/>
                                      </p:to>
                                    </p:set>
                                    <p:animEffect transition="in" filter="randombar(horizontal)">
                                      <p:cBhvr>
                                        <p:cTn id="34" dur="500"/>
                                        <p:tgtEl>
                                          <p:spTgt spid="110"/>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randombar(horizontal)">
                                      <p:cBhvr>
                                        <p:cTn id="37" dur="500"/>
                                        <p:tgtEl>
                                          <p:spTgt spid="109"/>
                                        </p:tgtEl>
                                      </p:cBhvr>
                                    </p:animEffect>
                                  </p:childTnLst>
                                </p:cTn>
                              </p:par>
                              <p:par>
                                <p:cTn id="38" presetID="14" presetClass="entr" presetSubtype="10" fill="hold" nodeType="withEffect">
                                  <p:stCondLst>
                                    <p:cond delay="0"/>
                                  </p:stCondLst>
                                  <p:childTnLst>
                                    <p:set>
                                      <p:cBhvr>
                                        <p:cTn id="39" dur="1" fill="hold">
                                          <p:stCondLst>
                                            <p:cond delay="0"/>
                                          </p:stCondLst>
                                        </p:cTn>
                                        <p:tgtEl>
                                          <p:spTgt spid="111"/>
                                        </p:tgtEl>
                                        <p:attrNameLst>
                                          <p:attrName>style.visibility</p:attrName>
                                        </p:attrNameLst>
                                      </p:cBhvr>
                                      <p:to>
                                        <p:strVal val="visible"/>
                                      </p:to>
                                    </p:set>
                                    <p:animEffect transition="in" filter="randombar(horizontal)">
                                      <p:cBhvr>
                                        <p:cTn id="40" dur="500"/>
                                        <p:tgtEl>
                                          <p:spTgt spid="111"/>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26"/>
                                        </p:tgtEl>
                                        <p:attrNameLst>
                                          <p:attrName>style.visibility</p:attrName>
                                        </p:attrNameLst>
                                      </p:cBhvr>
                                      <p:to>
                                        <p:strVal val="visible"/>
                                      </p:to>
                                    </p:set>
                                    <p:animEffect transition="in" filter="randombar(horizontal)">
                                      <p:cBhvr>
                                        <p:cTn id="43" dur="500"/>
                                        <p:tgtEl>
                                          <p:spTgt spid="126"/>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randombar(horizontal)">
                                      <p:cBhvr>
                                        <p:cTn id="46"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5" grpId="0" animBg="1"/>
      <p:bldP spid="109" grpId="0" animBg="1"/>
      <p:bldP spid="126" grpId="0" animBg="1"/>
      <p:bldP spid="128" grpId="0"/>
      <p:bldP spid="1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四角形: 角を丸くする 102"/>
          <p:cNvSpPr/>
          <p:nvPr/>
        </p:nvSpPr>
        <p:spPr>
          <a:xfrm>
            <a:off x="1574384" y="3596896"/>
            <a:ext cx="3168352" cy="1589371"/>
          </a:xfrm>
          <a:prstGeom prst="roundRect">
            <a:avLst>
              <a:gd name="adj" fmla="val 556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リモートリポジトリ</a:t>
            </a:r>
          </a:p>
        </p:txBody>
      </p:sp>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en-US" altLang="ja-JP" sz="3200" kern="1200" dirty="0" err="1">
                <a:effectLst/>
                <a:latin typeface="07やさしさゴシック" panose="02000600000000000000" pitchFamily="2" charset="-128"/>
                <a:ea typeface="07やさしさゴシック" panose="02000600000000000000" pitchFamily="2" charset="-128"/>
                <a:cs typeface="+mn-cs"/>
              </a:rPr>
              <a:t>Git</a:t>
            </a:r>
            <a:r>
              <a:rPr lang="ja-JP" altLang="en-US" sz="3200" kern="1200" dirty="0">
                <a:effectLst/>
                <a:latin typeface="07やさしさゴシック" panose="02000600000000000000" pitchFamily="2" charset="-128"/>
                <a:ea typeface="07やさしさゴシック" panose="02000600000000000000" pitchFamily="2" charset="-128"/>
                <a:cs typeface="+mn-cs"/>
              </a:rPr>
              <a:t>の概要</a:t>
            </a:r>
            <a:r>
              <a:rPr lang="ja-JP" altLang="en-US" sz="3200" dirty="0">
                <a:latin typeface="07やさしさゴシック" panose="02000600000000000000" pitchFamily="2" charset="-128"/>
                <a:ea typeface="07やさしさゴシック" panose="02000600000000000000" pitchFamily="2" charset="-128"/>
                <a:cs typeface="+mn-cs"/>
              </a:rPr>
              <a:t>④</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104" name="四角形: 角を丸くする 103"/>
          <p:cNvSpPr/>
          <p:nvPr/>
        </p:nvSpPr>
        <p:spPr>
          <a:xfrm>
            <a:off x="5950396" y="2852936"/>
            <a:ext cx="3437306" cy="3556611"/>
          </a:xfrm>
          <a:prstGeom prst="roundRect">
            <a:avLst>
              <a:gd name="adj" fmla="val 266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ローカルリポジトリ</a:t>
            </a:r>
          </a:p>
        </p:txBody>
      </p:sp>
      <p:sp>
        <p:nvSpPr>
          <p:cNvPr id="116" name="四角形: 角を丸くする 11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sp>
        <p:nvSpPr>
          <p:cNvPr id="117" name="四角形: 角を丸くする 116"/>
          <p:cNvSpPr/>
          <p:nvPr/>
        </p:nvSpPr>
        <p:spPr>
          <a:xfrm>
            <a:off x="6098312" y="3541618"/>
            <a:ext cx="3144698" cy="1360773"/>
          </a:xfrm>
          <a:prstGeom prst="roundRect">
            <a:avLst>
              <a:gd name="adj" fmla="val 369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ローカルブランチ</a:t>
            </a:r>
          </a:p>
        </p:txBody>
      </p:sp>
      <p:pic>
        <p:nvPicPr>
          <p:cNvPr id="129" name="Picture 2" descr="https://www.silhouette-illust.com/wp-content/uploads/2017/01/pc_nyuuryoku_23531-300x300.jpg"/>
          <p:cNvPicPr>
            <a:picLocks noChangeAspect="1" noChangeArrowheads="1"/>
          </p:cNvPicPr>
          <p:nvPr/>
        </p:nvPicPr>
        <p:blipFill rotWithShape="1">
          <a:blip r:embed="rId3" cstate="print">
            <a:clrChange>
              <a:clrFrom>
                <a:srgbClr val="FCFFFF"/>
              </a:clrFrom>
              <a:clrTo>
                <a:srgbClr val="FCFFFF">
                  <a:alpha val="0"/>
                </a:srgbClr>
              </a:clrTo>
            </a:clrChange>
            <a:extLst>
              <a:ext uri="{BEBA8EAE-BF5A-486C-A8C5-ECC9F3942E4B}">
                <a14:imgProps xmlns:a14="http://schemas.microsoft.com/office/drawing/2010/main">
                  <a14:imgLayer r:embed="rId4">
                    <a14:imgEffect>
                      <a14:colorTemperature colorTemp="6200"/>
                    </a14:imgEffect>
                  </a14:imgLayer>
                </a14:imgProps>
              </a:ext>
              <a:ext uri="{28A0092B-C50C-407E-A947-70E740481C1C}">
                <a14:useLocalDpi xmlns:a14="http://schemas.microsoft.com/office/drawing/2010/main" val="0"/>
              </a:ext>
            </a:extLst>
          </a:blip>
          <a:srcRect/>
          <a:stretch/>
        </p:blipFill>
        <p:spPr bwMode="auto">
          <a:xfrm>
            <a:off x="8819983" y="3319006"/>
            <a:ext cx="1636298" cy="1239621"/>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9571172" y="3124535"/>
            <a:ext cx="1491792" cy="369332"/>
          </a:xfrm>
          <a:prstGeom prst="rect">
            <a:avLst/>
          </a:prstGeom>
          <a:noFill/>
        </p:spPr>
        <p:txBody>
          <a:bodyPr wrap="square" rtlCol="0">
            <a:spAutoFit/>
          </a:bodyPr>
          <a:lstStyle/>
          <a:p>
            <a:r>
              <a:rPr kumimoji="1" lang="en-US" altLang="ja-JP" dirty="0"/>
              <a:t>pull</a:t>
            </a:r>
            <a:r>
              <a:rPr kumimoji="1" lang="ja-JP" altLang="en-US" dirty="0"/>
              <a:t> </a:t>
            </a:r>
            <a:r>
              <a:rPr kumimoji="1" lang="en-US" altLang="ja-JP" dirty="0"/>
              <a:t>--rebase</a:t>
            </a:r>
          </a:p>
        </p:txBody>
      </p:sp>
      <p:sp>
        <p:nvSpPr>
          <p:cNvPr id="56" name="四角形: 角を丸くする 55"/>
          <p:cNvSpPr/>
          <p:nvPr/>
        </p:nvSpPr>
        <p:spPr>
          <a:xfrm>
            <a:off x="6095837" y="4948547"/>
            <a:ext cx="3144698" cy="1360773"/>
          </a:xfrm>
          <a:prstGeom prst="roundRect">
            <a:avLst>
              <a:gd name="adj" fmla="val 6057"/>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solidFill>
                  <a:schemeClr val="accent5">
                    <a:lumMod val="50000"/>
                  </a:schemeClr>
                </a:solidFill>
              </a:rPr>
              <a:t>リモート追跡ブランチ</a:t>
            </a:r>
          </a:p>
        </p:txBody>
      </p:sp>
      <p:cxnSp>
        <p:nvCxnSpPr>
          <p:cNvPr id="60" name="コネクタ: 曲線 59"/>
          <p:cNvCxnSpPr>
            <a:cxnSpLocks/>
          </p:cNvCxnSpPr>
          <p:nvPr/>
        </p:nvCxnSpPr>
        <p:spPr>
          <a:xfrm>
            <a:off x="4742736" y="4391582"/>
            <a:ext cx="1495692" cy="1386317"/>
          </a:xfrm>
          <a:prstGeom prst="curved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1" name="直線矢印コネクタ 60"/>
          <p:cNvCxnSpPr>
            <a:cxnSpLocks/>
            <a:stCxn id="63" idx="6"/>
            <a:endCxn id="64" idx="2"/>
          </p:cNvCxnSpPr>
          <p:nvPr/>
        </p:nvCxnSpPr>
        <p:spPr>
          <a:xfrm>
            <a:off x="2677483" y="4700164"/>
            <a:ext cx="569562"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a:cxnSpLocks/>
            <a:endCxn id="63" idx="2"/>
          </p:cNvCxnSpPr>
          <p:nvPr/>
        </p:nvCxnSpPr>
        <p:spPr>
          <a:xfrm>
            <a:off x="1875442" y="4700164"/>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フローチャート: 結合子 62"/>
          <p:cNvSpPr/>
          <p:nvPr/>
        </p:nvSpPr>
        <p:spPr>
          <a:xfrm>
            <a:off x="2448883"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4" name="フローチャート: 結合子 63"/>
          <p:cNvSpPr/>
          <p:nvPr/>
        </p:nvSpPr>
        <p:spPr>
          <a:xfrm>
            <a:off x="3247045"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5" name="フローチャート: 結合子 64"/>
          <p:cNvSpPr/>
          <p:nvPr/>
        </p:nvSpPr>
        <p:spPr>
          <a:xfrm>
            <a:off x="3673019" y="4585864"/>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6" name="直線矢印コネクタ 65"/>
          <p:cNvCxnSpPr>
            <a:cxnSpLocks/>
            <a:stCxn id="64" idx="6"/>
            <a:endCxn id="65" idx="2"/>
          </p:cNvCxnSpPr>
          <p:nvPr/>
        </p:nvCxnSpPr>
        <p:spPr>
          <a:xfrm>
            <a:off x="3475645" y="4700164"/>
            <a:ext cx="197374"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a:cxnSpLocks/>
            <a:stCxn id="65" idx="6"/>
          </p:cNvCxnSpPr>
          <p:nvPr/>
        </p:nvCxnSpPr>
        <p:spPr>
          <a:xfrm>
            <a:off x="3901619" y="4700164"/>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フローチャート: 結合子 67"/>
          <p:cNvSpPr/>
          <p:nvPr/>
        </p:nvSpPr>
        <p:spPr>
          <a:xfrm>
            <a:off x="3010644"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9" name="直線矢印コネクタ 68"/>
          <p:cNvCxnSpPr>
            <a:cxnSpLocks/>
            <a:stCxn id="68" idx="6"/>
            <a:endCxn id="71" idx="2"/>
          </p:cNvCxnSpPr>
          <p:nvPr/>
        </p:nvCxnSpPr>
        <p:spPr>
          <a:xfrm>
            <a:off x="3239244" y="4380735"/>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直線矢印コネクタ 69"/>
          <p:cNvCxnSpPr>
            <a:cxnSpLocks/>
            <a:stCxn id="63" idx="0"/>
            <a:endCxn id="68" idx="2"/>
          </p:cNvCxnSpPr>
          <p:nvPr/>
        </p:nvCxnSpPr>
        <p:spPr>
          <a:xfrm flipV="1">
            <a:off x="2563183" y="4380735"/>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フローチャート: 結合子 70"/>
          <p:cNvSpPr/>
          <p:nvPr/>
        </p:nvSpPr>
        <p:spPr>
          <a:xfrm>
            <a:off x="3518600" y="4266435"/>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6" name="フリーフォーム: 図形 125"/>
          <p:cNvSpPr/>
          <p:nvPr/>
        </p:nvSpPr>
        <p:spPr>
          <a:xfrm>
            <a:off x="8255937" y="4679816"/>
            <a:ext cx="1398037" cy="948344"/>
          </a:xfrm>
          <a:custGeom>
            <a:avLst/>
            <a:gdLst>
              <a:gd name="connsiteX0" fmla="*/ 64167 w 1219224"/>
              <a:gd name="connsiteY0" fmla="*/ 1331495 h 1379348"/>
              <a:gd name="connsiteX1" fmla="*/ 128336 w 1219224"/>
              <a:gd name="connsiteY1" fmla="*/ 1331495 h 1379348"/>
              <a:gd name="connsiteX2" fmla="*/ 1219199 w 1219224"/>
              <a:gd name="connsiteY2" fmla="*/ 834190 h 1379348"/>
              <a:gd name="connsiteX3" fmla="*/ 160420 w 1219224"/>
              <a:gd name="connsiteY3" fmla="*/ 0 h 1379348"/>
              <a:gd name="connsiteX0" fmla="*/ 1374233 w 2529273"/>
              <a:gd name="connsiteY0" fmla="*/ 1310701 h 1358554"/>
              <a:gd name="connsiteX1" fmla="*/ 1438402 w 2529273"/>
              <a:gd name="connsiteY1" fmla="*/ 1310701 h 1358554"/>
              <a:gd name="connsiteX2" fmla="*/ 2529265 w 2529273"/>
              <a:gd name="connsiteY2" fmla="*/ 813396 h 1358554"/>
              <a:gd name="connsiteX3" fmla="*/ 0 w 2529273"/>
              <a:gd name="connsiteY3" fmla="*/ 0 h 1358554"/>
            </a:gdLst>
            <a:ahLst/>
            <a:cxnLst>
              <a:cxn ang="0">
                <a:pos x="connsiteX0" y="connsiteY0"/>
              </a:cxn>
              <a:cxn ang="0">
                <a:pos x="connsiteX1" y="connsiteY1"/>
              </a:cxn>
              <a:cxn ang="0">
                <a:pos x="connsiteX2" y="connsiteY2"/>
              </a:cxn>
              <a:cxn ang="0">
                <a:pos x="connsiteX3" y="connsiteY3"/>
              </a:cxn>
            </a:cxnLst>
            <a:rect l="l" t="t" r="r" b="b"/>
            <a:pathLst>
              <a:path w="2529273" h="1358554">
                <a:moveTo>
                  <a:pt x="1374233" y="1310701"/>
                </a:moveTo>
                <a:cubicBezTo>
                  <a:pt x="1310065" y="1352143"/>
                  <a:pt x="1245897" y="1393585"/>
                  <a:pt x="1438402" y="1310701"/>
                </a:cubicBezTo>
                <a:cubicBezTo>
                  <a:pt x="1630907" y="1227817"/>
                  <a:pt x="2523918" y="1035312"/>
                  <a:pt x="2529265" y="813396"/>
                </a:cubicBezTo>
                <a:cubicBezTo>
                  <a:pt x="2534612" y="591480"/>
                  <a:pt x="213895" y="133684"/>
                  <a:pt x="0" y="0"/>
                </a:cubicBezTo>
              </a:path>
            </a:pathLst>
          </a:custGeom>
          <a:noFill/>
          <a:ln w="5715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7" name="正方形/長方形 46"/>
          <p:cNvSpPr/>
          <p:nvPr/>
        </p:nvSpPr>
        <p:spPr>
          <a:xfrm>
            <a:off x="1269876" y="1412776"/>
            <a:ext cx="9793088" cy="1323439"/>
          </a:xfrm>
          <a:prstGeom prst="rect">
            <a:avLst/>
          </a:prstGeom>
        </p:spPr>
        <p:txBody>
          <a:bodyPr wrap="square">
            <a:spAutoFit/>
          </a:bodyPr>
          <a:lstStyle/>
          <a:p>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fetch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rebase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pull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を実行する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74" name="テキスト ボックス 73"/>
          <p:cNvSpPr txBox="1"/>
          <p:nvPr/>
        </p:nvSpPr>
        <p:spPr>
          <a:xfrm>
            <a:off x="4795002" y="5338591"/>
            <a:ext cx="919628" cy="369332"/>
          </a:xfrm>
          <a:prstGeom prst="rect">
            <a:avLst/>
          </a:prstGeom>
          <a:noFill/>
        </p:spPr>
        <p:txBody>
          <a:bodyPr wrap="square" rtlCol="0">
            <a:spAutoFit/>
          </a:bodyPr>
          <a:lstStyle/>
          <a:p>
            <a:r>
              <a:rPr kumimoji="1" lang="en-US" altLang="ja-JP" dirty="0"/>
              <a:t>fetch</a:t>
            </a:r>
          </a:p>
        </p:txBody>
      </p:sp>
      <p:sp>
        <p:nvSpPr>
          <p:cNvPr id="79" name="テキスト ボックス 78"/>
          <p:cNvSpPr txBox="1"/>
          <p:nvPr/>
        </p:nvSpPr>
        <p:spPr>
          <a:xfrm>
            <a:off x="9536653" y="5359054"/>
            <a:ext cx="919628" cy="369332"/>
          </a:xfrm>
          <a:prstGeom prst="rect">
            <a:avLst/>
          </a:prstGeom>
          <a:noFill/>
        </p:spPr>
        <p:txBody>
          <a:bodyPr wrap="square" rtlCol="0">
            <a:spAutoFit/>
          </a:bodyPr>
          <a:lstStyle/>
          <a:p>
            <a:r>
              <a:rPr kumimoji="1" lang="en-US" altLang="ja-JP" dirty="0"/>
              <a:t>rebase</a:t>
            </a:r>
          </a:p>
        </p:txBody>
      </p:sp>
      <p:cxnSp>
        <p:nvCxnSpPr>
          <p:cNvPr id="92" name="直線矢印コネクタ 91"/>
          <p:cNvCxnSpPr>
            <a:cxnSpLocks/>
            <a:stCxn id="94" idx="6"/>
            <a:endCxn id="100" idx="2"/>
          </p:cNvCxnSpPr>
          <p:nvPr/>
        </p:nvCxnSpPr>
        <p:spPr>
          <a:xfrm>
            <a:off x="7263005" y="5892199"/>
            <a:ext cx="569562"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線矢印コネクタ 92"/>
          <p:cNvCxnSpPr>
            <a:cxnSpLocks/>
            <a:endCxn id="94" idx="2"/>
          </p:cNvCxnSpPr>
          <p:nvPr/>
        </p:nvCxnSpPr>
        <p:spPr>
          <a:xfrm>
            <a:off x="6460964" y="5892199"/>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フローチャート: 結合子 93"/>
          <p:cNvSpPr/>
          <p:nvPr/>
        </p:nvSpPr>
        <p:spPr>
          <a:xfrm>
            <a:off x="7034405" y="57778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0" name="フローチャート: 結合子 99"/>
          <p:cNvSpPr/>
          <p:nvPr/>
        </p:nvSpPr>
        <p:spPr>
          <a:xfrm>
            <a:off x="7832567" y="577789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8" name="フローチャート: 結合子 107"/>
          <p:cNvSpPr/>
          <p:nvPr/>
        </p:nvSpPr>
        <p:spPr>
          <a:xfrm>
            <a:off x="7596166" y="54584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2" name="直線矢印コネクタ 111"/>
          <p:cNvCxnSpPr>
            <a:cxnSpLocks/>
            <a:stCxn id="108" idx="6"/>
            <a:endCxn id="114" idx="2"/>
          </p:cNvCxnSpPr>
          <p:nvPr/>
        </p:nvCxnSpPr>
        <p:spPr>
          <a:xfrm>
            <a:off x="7824766" y="5572770"/>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線矢印コネクタ 112"/>
          <p:cNvCxnSpPr>
            <a:cxnSpLocks/>
            <a:stCxn id="94" idx="0"/>
            <a:endCxn id="108" idx="2"/>
          </p:cNvCxnSpPr>
          <p:nvPr/>
        </p:nvCxnSpPr>
        <p:spPr>
          <a:xfrm flipV="1">
            <a:off x="7148705" y="5572770"/>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4" name="フローチャート: 結合子 113"/>
          <p:cNvSpPr/>
          <p:nvPr/>
        </p:nvSpPr>
        <p:spPr>
          <a:xfrm>
            <a:off x="8104122" y="545847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5" name="直線矢印コネクタ 114"/>
          <p:cNvCxnSpPr>
            <a:cxnSpLocks/>
            <a:stCxn id="119" idx="6"/>
            <a:endCxn id="120" idx="2"/>
          </p:cNvCxnSpPr>
          <p:nvPr/>
        </p:nvCxnSpPr>
        <p:spPr>
          <a:xfrm>
            <a:off x="7263005" y="4469979"/>
            <a:ext cx="569562"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線矢印コネクタ 117"/>
          <p:cNvCxnSpPr>
            <a:cxnSpLocks/>
            <a:endCxn id="119" idx="2"/>
          </p:cNvCxnSpPr>
          <p:nvPr/>
        </p:nvCxnSpPr>
        <p:spPr>
          <a:xfrm>
            <a:off x="6460964" y="4469979"/>
            <a:ext cx="573441"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9" name="フローチャート: 結合子 118"/>
          <p:cNvSpPr/>
          <p:nvPr/>
        </p:nvSpPr>
        <p:spPr>
          <a:xfrm>
            <a:off x="7034405" y="435567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0" name="フローチャート: 結合子 119"/>
          <p:cNvSpPr/>
          <p:nvPr/>
        </p:nvSpPr>
        <p:spPr>
          <a:xfrm>
            <a:off x="7832567" y="4355679"/>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4" name="フローチャート: 結合子 123"/>
          <p:cNvSpPr/>
          <p:nvPr/>
        </p:nvSpPr>
        <p:spPr>
          <a:xfrm>
            <a:off x="7596166" y="403625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25" name="直線矢印コネクタ 124"/>
          <p:cNvCxnSpPr>
            <a:cxnSpLocks/>
            <a:stCxn id="124" idx="6"/>
            <a:endCxn id="128" idx="2"/>
          </p:cNvCxnSpPr>
          <p:nvPr/>
        </p:nvCxnSpPr>
        <p:spPr>
          <a:xfrm>
            <a:off x="7824766" y="4150550"/>
            <a:ext cx="27935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cxnSpLocks/>
            <a:stCxn id="119" idx="0"/>
            <a:endCxn id="124" idx="2"/>
          </p:cNvCxnSpPr>
          <p:nvPr/>
        </p:nvCxnSpPr>
        <p:spPr>
          <a:xfrm flipV="1">
            <a:off x="7148705" y="4150550"/>
            <a:ext cx="447461" cy="205129"/>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フローチャート: 結合子 127"/>
          <p:cNvSpPr/>
          <p:nvPr/>
        </p:nvSpPr>
        <p:spPr>
          <a:xfrm>
            <a:off x="8104122" y="4036250"/>
            <a:ext cx="228600" cy="228600"/>
          </a:xfrm>
          <a:prstGeom prst="flowChartConnector">
            <a:avLst/>
          </a:prstGeom>
          <a:solidFill>
            <a:schemeClr val="bg1"/>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0" name="直線矢印コネクタ 129"/>
          <p:cNvCxnSpPr>
            <a:cxnSpLocks/>
            <a:stCxn id="128" idx="6"/>
          </p:cNvCxnSpPr>
          <p:nvPr/>
        </p:nvCxnSpPr>
        <p:spPr>
          <a:xfrm>
            <a:off x="8332722" y="4150550"/>
            <a:ext cx="204266" cy="0"/>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1" name="フローチャート: 結合子 130"/>
          <p:cNvSpPr/>
          <p:nvPr/>
        </p:nvSpPr>
        <p:spPr>
          <a:xfrm>
            <a:off x="8287829" y="577789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2" name="直線矢印コネクタ 131"/>
          <p:cNvCxnSpPr>
            <a:cxnSpLocks/>
            <a:stCxn id="100" idx="6"/>
            <a:endCxn id="131" idx="2"/>
          </p:cNvCxnSpPr>
          <p:nvPr/>
        </p:nvCxnSpPr>
        <p:spPr>
          <a:xfrm>
            <a:off x="8061167" y="5892199"/>
            <a:ext cx="22666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a:cxnSpLocks/>
            <a:stCxn id="131" idx="6"/>
          </p:cNvCxnSpPr>
          <p:nvPr/>
        </p:nvCxnSpPr>
        <p:spPr>
          <a:xfrm>
            <a:off x="8516429" y="5892199"/>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フローチャート: 結合子 137"/>
          <p:cNvSpPr/>
          <p:nvPr/>
        </p:nvSpPr>
        <p:spPr>
          <a:xfrm>
            <a:off x="8287829" y="435567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39" name="直線矢印コネクタ 138"/>
          <p:cNvCxnSpPr>
            <a:cxnSpLocks/>
            <a:stCxn id="120" idx="6"/>
            <a:endCxn id="138" idx="2"/>
          </p:cNvCxnSpPr>
          <p:nvPr/>
        </p:nvCxnSpPr>
        <p:spPr>
          <a:xfrm>
            <a:off x="8061167" y="4469979"/>
            <a:ext cx="226662"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線矢印コネクタ 139"/>
          <p:cNvCxnSpPr>
            <a:cxnSpLocks/>
            <a:stCxn id="138" idx="6"/>
          </p:cNvCxnSpPr>
          <p:nvPr/>
        </p:nvCxnSpPr>
        <p:spPr>
          <a:xfrm>
            <a:off x="8516429" y="4469979"/>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1" name="フローチャート: 結合子 140"/>
          <p:cNvSpPr/>
          <p:nvPr/>
        </p:nvSpPr>
        <p:spPr>
          <a:xfrm>
            <a:off x="8731499" y="435567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2" name="直線矢印コネクタ 141"/>
          <p:cNvCxnSpPr>
            <a:cxnSpLocks/>
            <a:stCxn id="141" idx="6"/>
            <a:endCxn id="143" idx="2"/>
          </p:cNvCxnSpPr>
          <p:nvPr/>
        </p:nvCxnSpPr>
        <p:spPr>
          <a:xfrm>
            <a:off x="8960099" y="4469979"/>
            <a:ext cx="27935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3" name="フローチャート: 結合子 142"/>
          <p:cNvSpPr/>
          <p:nvPr/>
        </p:nvSpPr>
        <p:spPr>
          <a:xfrm>
            <a:off x="9239455" y="4355679"/>
            <a:ext cx="228600" cy="228600"/>
          </a:xfrm>
          <a:prstGeom prst="flowChartConnector">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44" name="直線矢印コネクタ 143"/>
          <p:cNvCxnSpPr>
            <a:cxnSpLocks/>
            <a:stCxn id="143" idx="6"/>
          </p:cNvCxnSpPr>
          <p:nvPr/>
        </p:nvCxnSpPr>
        <p:spPr>
          <a:xfrm>
            <a:off x="9468055" y="4469979"/>
            <a:ext cx="204266"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03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randombar(horizontal)">
                                      <p:cBhvr>
                                        <p:cTn id="11" dur="500"/>
                                        <p:tgtEl>
                                          <p:spTgt spid="60"/>
                                        </p:tgtEl>
                                      </p:cBhvr>
                                    </p:animEffect>
                                  </p:childTnLst>
                                </p:cTn>
                              </p:par>
                              <p:par>
                                <p:cTn id="12" presetID="14" presetClass="entr" presetSubtype="10" fill="hold" grpId="0" nodeType="with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randombar(horizontal)">
                                      <p:cBhvr>
                                        <p:cTn id="14" dur="500"/>
                                        <p:tgtEl>
                                          <p:spTgt spid="74"/>
                                        </p:tgtEl>
                                      </p:cBhvr>
                                    </p:animEffect>
                                  </p:childTnLst>
                                </p:cTn>
                              </p:par>
                              <p:par>
                                <p:cTn id="15" presetID="14" presetClass="entr" presetSubtype="10" fill="hold" nodeType="with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randombar(horizontal)">
                                      <p:cBhvr>
                                        <p:cTn id="17" dur="500"/>
                                        <p:tgtEl>
                                          <p:spTgt spid="132"/>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131"/>
                                        </p:tgtEl>
                                        <p:attrNameLst>
                                          <p:attrName>style.visibility</p:attrName>
                                        </p:attrNameLst>
                                      </p:cBhvr>
                                      <p:to>
                                        <p:strVal val="visible"/>
                                      </p:to>
                                    </p:set>
                                    <p:animEffect transition="in" filter="randombar(horizontal)">
                                      <p:cBhvr>
                                        <p:cTn id="20" dur="500"/>
                                        <p:tgtEl>
                                          <p:spTgt spid="131"/>
                                        </p:tgtEl>
                                      </p:cBhvr>
                                    </p:animEffect>
                                  </p:childTnLst>
                                </p:cTn>
                              </p:par>
                              <p:par>
                                <p:cTn id="21" presetID="14" presetClass="entr" presetSubtype="10" fill="hold" nodeType="with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randombar(horizontal)">
                                      <p:cBhvr>
                                        <p:cTn id="23" dur="500"/>
                                        <p:tgtEl>
                                          <p:spTgt spid="13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randombar(horizontal)">
                                      <p:cBhvr>
                                        <p:cTn id="28" dur="500"/>
                                        <p:tgtEl>
                                          <p:spTgt spid="141"/>
                                        </p:tgtEl>
                                      </p:cBhvr>
                                    </p:animEffect>
                                  </p:childTnLst>
                                </p:cTn>
                              </p:par>
                              <p:par>
                                <p:cTn id="29" presetID="14" presetClass="entr" presetSubtype="10" fill="hold" nodeType="withEffect">
                                  <p:stCondLst>
                                    <p:cond delay="0"/>
                                  </p:stCondLst>
                                  <p:childTnLst>
                                    <p:set>
                                      <p:cBhvr>
                                        <p:cTn id="30" dur="1" fill="hold">
                                          <p:stCondLst>
                                            <p:cond delay="0"/>
                                          </p:stCondLst>
                                        </p:cTn>
                                        <p:tgtEl>
                                          <p:spTgt spid="139"/>
                                        </p:tgtEl>
                                        <p:attrNameLst>
                                          <p:attrName>style.visibility</p:attrName>
                                        </p:attrNameLst>
                                      </p:cBhvr>
                                      <p:to>
                                        <p:strVal val="visible"/>
                                      </p:to>
                                    </p:set>
                                    <p:animEffect transition="in" filter="randombar(horizontal)">
                                      <p:cBhvr>
                                        <p:cTn id="31" dur="500"/>
                                        <p:tgtEl>
                                          <p:spTgt spid="139"/>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138"/>
                                        </p:tgtEl>
                                        <p:attrNameLst>
                                          <p:attrName>style.visibility</p:attrName>
                                        </p:attrNameLst>
                                      </p:cBhvr>
                                      <p:to>
                                        <p:strVal val="visible"/>
                                      </p:to>
                                    </p:set>
                                    <p:animEffect transition="in" filter="randombar(horizontal)">
                                      <p:cBhvr>
                                        <p:cTn id="34" dur="500"/>
                                        <p:tgtEl>
                                          <p:spTgt spid="138"/>
                                        </p:tgtEl>
                                      </p:cBhvr>
                                    </p:animEffect>
                                  </p:childTnLst>
                                </p:cTn>
                              </p:par>
                              <p:par>
                                <p:cTn id="35" presetID="14" presetClass="entr" presetSubtype="10" fill="hold" nodeType="with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randombar(horizontal)">
                                      <p:cBhvr>
                                        <p:cTn id="37" dur="500"/>
                                        <p:tgtEl>
                                          <p:spTgt spid="140"/>
                                        </p:tgtEl>
                                      </p:cBhvr>
                                    </p:animEffect>
                                  </p:childTnLst>
                                </p:cTn>
                              </p:par>
                              <p:par>
                                <p:cTn id="38" presetID="14" presetClass="entr" presetSubtype="10" fill="hold" nodeType="withEffect">
                                  <p:stCondLst>
                                    <p:cond delay="0"/>
                                  </p:stCondLst>
                                  <p:childTnLst>
                                    <p:set>
                                      <p:cBhvr>
                                        <p:cTn id="39" dur="1" fill="hold">
                                          <p:stCondLst>
                                            <p:cond delay="0"/>
                                          </p:stCondLst>
                                        </p:cTn>
                                        <p:tgtEl>
                                          <p:spTgt spid="144"/>
                                        </p:tgtEl>
                                        <p:attrNameLst>
                                          <p:attrName>style.visibility</p:attrName>
                                        </p:attrNameLst>
                                      </p:cBhvr>
                                      <p:to>
                                        <p:strVal val="visible"/>
                                      </p:to>
                                    </p:set>
                                    <p:animEffect transition="in" filter="randombar(horizontal)">
                                      <p:cBhvr>
                                        <p:cTn id="40" dur="500"/>
                                        <p:tgtEl>
                                          <p:spTgt spid="144"/>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43"/>
                                        </p:tgtEl>
                                        <p:attrNameLst>
                                          <p:attrName>style.visibility</p:attrName>
                                        </p:attrNameLst>
                                      </p:cBhvr>
                                      <p:to>
                                        <p:strVal val="visible"/>
                                      </p:to>
                                    </p:set>
                                    <p:animEffect transition="in" filter="randombar(horizontal)">
                                      <p:cBhvr>
                                        <p:cTn id="43" dur="500"/>
                                        <p:tgtEl>
                                          <p:spTgt spid="143"/>
                                        </p:tgtEl>
                                      </p:cBhvr>
                                    </p:animEffect>
                                  </p:childTnLst>
                                </p:cTn>
                              </p:par>
                              <p:par>
                                <p:cTn id="44" presetID="14" presetClass="entr" presetSubtype="10" fill="hold" nodeType="withEffect">
                                  <p:stCondLst>
                                    <p:cond delay="0"/>
                                  </p:stCondLst>
                                  <p:childTnLst>
                                    <p:set>
                                      <p:cBhvr>
                                        <p:cTn id="45" dur="1" fill="hold">
                                          <p:stCondLst>
                                            <p:cond delay="0"/>
                                          </p:stCondLst>
                                        </p:cTn>
                                        <p:tgtEl>
                                          <p:spTgt spid="142"/>
                                        </p:tgtEl>
                                        <p:attrNameLst>
                                          <p:attrName>style.visibility</p:attrName>
                                        </p:attrNameLst>
                                      </p:cBhvr>
                                      <p:to>
                                        <p:strVal val="visible"/>
                                      </p:to>
                                    </p:set>
                                    <p:animEffect transition="in" filter="randombar(horizontal)">
                                      <p:cBhvr>
                                        <p:cTn id="46" dur="500"/>
                                        <p:tgtEl>
                                          <p:spTgt spid="142"/>
                                        </p:tgtEl>
                                      </p:cBhvr>
                                    </p:animEffect>
                                  </p:childTnLst>
                                </p:cTn>
                              </p:par>
                            </p:childTnLst>
                          </p:cTn>
                        </p:par>
                      </p:childTnLst>
                    </p:cTn>
                  </p:par>
                  <p:par>
                    <p:cTn id="47" fill="hold">
                      <p:stCondLst>
                        <p:cond delay="indefinite"/>
                      </p:stCondLst>
                      <p:childTnLst>
                        <p:par>
                          <p:cTn id="48" fill="hold">
                            <p:stCondLst>
                              <p:cond delay="0"/>
                            </p:stCondLst>
                            <p:childTnLst>
                              <p:par>
                                <p:cTn id="49" presetID="14" presetClass="exit" presetSubtype="10" fill="hold" nodeType="clickEffect">
                                  <p:stCondLst>
                                    <p:cond delay="0"/>
                                  </p:stCondLst>
                                  <p:childTnLst>
                                    <p:animEffect transition="out" filter="randombar(horizontal)">
                                      <p:cBhvr>
                                        <p:cTn id="50" dur="500"/>
                                        <p:tgtEl>
                                          <p:spTgt spid="127"/>
                                        </p:tgtEl>
                                      </p:cBhvr>
                                    </p:animEffect>
                                    <p:set>
                                      <p:cBhvr>
                                        <p:cTn id="51" dur="1" fill="hold">
                                          <p:stCondLst>
                                            <p:cond delay="499"/>
                                          </p:stCondLst>
                                        </p:cTn>
                                        <p:tgtEl>
                                          <p:spTgt spid="127"/>
                                        </p:tgtEl>
                                        <p:attrNameLst>
                                          <p:attrName>style.visibility</p:attrName>
                                        </p:attrNameLst>
                                      </p:cBhvr>
                                      <p:to>
                                        <p:strVal val="hidden"/>
                                      </p:to>
                                    </p:set>
                                  </p:childTnLst>
                                </p:cTn>
                              </p:par>
                              <p:par>
                                <p:cTn id="52" presetID="14" presetClass="exit" presetSubtype="10" fill="hold" grpId="0" nodeType="withEffect">
                                  <p:stCondLst>
                                    <p:cond delay="0"/>
                                  </p:stCondLst>
                                  <p:childTnLst>
                                    <p:animEffect transition="out" filter="randombar(horizontal)">
                                      <p:cBhvr>
                                        <p:cTn id="53" dur="500"/>
                                        <p:tgtEl>
                                          <p:spTgt spid="128"/>
                                        </p:tgtEl>
                                      </p:cBhvr>
                                    </p:animEffect>
                                    <p:set>
                                      <p:cBhvr>
                                        <p:cTn id="54" dur="1" fill="hold">
                                          <p:stCondLst>
                                            <p:cond delay="499"/>
                                          </p:stCondLst>
                                        </p:cTn>
                                        <p:tgtEl>
                                          <p:spTgt spid="128"/>
                                        </p:tgtEl>
                                        <p:attrNameLst>
                                          <p:attrName>style.visibility</p:attrName>
                                        </p:attrNameLst>
                                      </p:cBhvr>
                                      <p:to>
                                        <p:strVal val="hidden"/>
                                      </p:to>
                                    </p:set>
                                  </p:childTnLst>
                                </p:cTn>
                              </p:par>
                              <p:par>
                                <p:cTn id="55" presetID="14" presetClass="exit" presetSubtype="10" fill="hold" nodeType="withEffect">
                                  <p:stCondLst>
                                    <p:cond delay="0"/>
                                  </p:stCondLst>
                                  <p:childTnLst>
                                    <p:animEffect transition="out" filter="randombar(horizontal)">
                                      <p:cBhvr>
                                        <p:cTn id="56" dur="500"/>
                                        <p:tgtEl>
                                          <p:spTgt spid="125"/>
                                        </p:tgtEl>
                                      </p:cBhvr>
                                    </p:animEffect>
                                    <p:set>
                                      <p:cBhvr>
                                        <p:cTn id="57" dur="1" fill="hold">
                                          <p:stCondLst>
                                            <p:cond delay="499"/>
                                          </p:stCondLst>
                                        </p:cTn>
                                        <p:tgtEl>
                                          <p:spTgt spid="125"/>
                                        </p:tgtEl>
                                        <p:attrNameLst>
                                          <p:attrName>style.visibility</p:attrName>
                                        </p:attrNameLst>
                                      </p:cBhvr>
                                      <p:to>
                                        <p:strVal val="hidden"/>
                                      </p:to>
                                    </p:set>
                                  </p:childTnLst>
                                </p:cTn>
                              </p:par>
                              <p:par>
                                <p:cTn id="58" presetID="14" presetClass="exit" presetSubtype="10" fill="hold" grpId="0" nodeType="withEffect">
                                  <p:stCondLst>
                                    <p:cond delay="0"/>
                                  </p:stCondLst>
                                  <p:childTnLst>
                                    <p:animEffect transition="out" filter="randombar(horizontal)">
                                      <p:cBhvr>
                                        <p:cTn id="59" dur="500"/>
                                        <p:tgtEl>
                                          <p:spTgt spid="124"/>
                                        </p:tgtEl>
                                      </p:cBhvr>
                                    </p:animEffect>
                                    <p:set>
                                      <p:cBhvr>
                                        <p:cTn id="60" dur="1" fill="hold">
                                          <p:stCondLst>
                                            <p:cond delay="499"/>
                                          </p:stCondLst>
                                        </p:cTn>
                                        <p:tgtEl>
                                          <p:spTgt spid="124"/>
                                        </p:tgtEl>
                                        <p:attrNameLst>
                                          <p:attrName>style.visibility</p:attrName>
                                        </p:attrNameLst>
                                      </p:cBhvr>
                                      <p:to>
                                        <p:strVal val="hidden"/>
                                      </p:to>
                                    </p:set>
                                  </p:childTnLst>
                                </p:cTn>
                              </p:par>
                              <p:par>
                                <p:cTn id="61" presetID="14" presetClass="exit" presetSubtype="10" fill="hold" nodeType="withEffect">
                                  <p:stCondLst>
                                    <p:cond delay="0"/>
                                  </p:stCondLst>
                                  <p:childTnLst>
                                    <p:animEffect transition="out" filter="randombar(horizontal)">
                                      <p:cBhvr>
                                        <p:cTn id="62" dur="500"/>
                                        <p:tgtEl>
                                          <p:spTgt spid="130"/>
                                        </p:tgtEl>
                                      </p:cBhvr>
                                    </p:animEffect>
                                    <p:set>
                                      <p:cBhvr>
                                        <p:cTn id="63" dur="1" fill="hold">
                                          <p:stCondLst>
                                            <p:cond delay="499"/>
                                          </p:stCondLst>
                                        </p:cTn>
                                        <p:tgtEl>
                                          <p:spTgt spid="1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4" grpId="0"/>
      <p:bldP spid="124" grpId="0" animBg="1"/>
      <p:bldP spid="128" grpId="0" animBg="1"/>
      <p:bldP spid="131" grpId="0" animBg="1"/>
      <p:bldP spid="138" grpId="0" animBg="1"/>
      <p:bldP spid="141" grpId="0" animBg="1"/>
      <p:bldP spid="1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837828" y="1975480"/>
            <a:ext cx="9505056" cy="3170099"/>
          </a:xfrm>
          <a:prstGeom prst="rect">
            <a:avLst/>
          </a:prstGeom>
          <a:noFill/>
        </p:spPr>
        <p:txBody>
          <a:bodyPr wrap="square" rtlCol="0">
            <a:spAutoFit/>
          </a:bodyPr>
          <a:lstStyle/>
          <a:p>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1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ソース管理ツールと重要性</a:t>
            </a:r>
            <a:b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br>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2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ソース管理ツール 比較</a:t>
            </a:r>
            <a:b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br>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3 </a:t>
            </a:r>
            <a:r>
              <a:rPr lang="en-US" altLang="ja-JP" sz="4000" dirty="0" err="1">
                <a:solidFill>
                  <a:schemeClr val="accent5">
                    <a:lumMod val="75000"/>
                  </a:schemeClr>
                </a:solidFill>
                <a:latin typeface="07やさしさゴシック" panose="02000600000000000000" pitchFamily="2" charset="-128"/>
                <a:ea typeface="07やさしさゴシック" panose="02000600000000000000" pitchFamily="2" charset="-128"/>
              </a:rPr>
              <a:t>Git</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の概要</a:t>
            </a:r>
            <a:b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br>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4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特徴</a:t>
            </a:r>
            <a:endPar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a:p>
            <a:r>
              <a:rPr lang="en-US" altLang="ja-JP" sz="4000" dirty="0">
                <a:solidFill>
                  <a:schemeClr val="accent5">
                    <a:lumMod val="75000"/>
                  </a:schemeClr>
                </a:solidFill>
                <a:latin typeface="07やさしさゴシック" panose="02000600000000000000" pitchFamily="2" charset="-128"/>
                <a:ea typeface="07やさしさゴシック" panose="02000600000000000000" pitchFamily="2" charset="-128"/>
              </a:rPr>
              <a:t>5 </a:t>
            </a:r>
            <a:r>
              <a:rPr lang="ja-JP" altLang="en-US" sz="4000" dirty="0">
                <a:solidFill>
                  <a:schemeClr val="accent5">
                    <a:lumMod val="75000"/>
                  </a:schemeClr>
                </a:solidFill>
                <a:latin typeface="07やさしさゴシック" panose="02000600000000000000" pitchFamily="2" charset="-128"/>
                <a:ea typeface="07やさしさゴシック" panose="02000600000000000000" pitchFamily="2" charset="-128"/>
              </a:rPr>
              <a:t>使用方法デモ</a:t>
            </a:r>
            <a:endParaRPr lang="en-US" altLang="ja-JP" sz="5400" dirty="0">
              <a:solidFill>
                <a:schemeClr val="accent5">
                  <a:lumMod val="75000"/>
                </a:schemeClr>
              </a:solidFill>
              <a:latin typeface="07やさしさゴシック" panose="02000600000000000000" pitchFamily="2" charset="-128"/>
              <a:ea typeface="07やさしさゴシック" panose="02000600000000000000" pitchFamily="2" charset="-128"/>
            </a:endParaRPr>
          </a:p>
        </p:txBody>
      </p:sp>
      <p:sp>
        <p:nvSpPr>
          <p:cNvPr id="2" name="タイトル 1"/>
          <p:cNvSpPr>
            <a:spLocks noGrp="1"/>
          </p:cNvSpPr>
          <p:nvPr>
            <p:ph type="title"/>
          </p:nvPr>
        </p:nvSpPr>
        <p:spPr>
          <a:xfrm>
            <a:off x="837828" y="609600"/>
            <a:ext cx="2752957" cy="1019200"/>
          </a:xfrm>
        </p:spPr>
        <p:txBody>
          <a:bodyPr>
            <a:normAutofit/>
          </a:bodyPr>
          <a:lstStyle/>
          <a:p>
            <a:r>
              <a:rPr kumimoji="1" lang="en-US" altLang="ja-JP" sz="5400" dirty="0">
                <a:latin typeface="Calibri" panose="020F0502020204030204" pitchFamily="34" charset="0"/>
                <a:ea typeface="07やさしさゴシックボールド" panose="02000600000000000000" pitchFamily="2" charset="-128"/>
                <a:cs typeface="Calibri" panose="020F0502020204030204" pitchFamily="34" charset="0"/>
              </a:rPr>
              <a:t>Agenda</a:t>
            </a:r>
            <a:endParaRPr kumimoji="1" lang="ja-JP" altLang="en-US" sz="5400" dirty="0">
              <a:latin typeface="Calibri" panose="020F0502020204030204" pitchFamily="34" charset="0"/>
              <a:ea typeface="07やさしさゴシックボールド" panose="02000600000000000000" pitchFamily="2" charset="-128"/>
              <a:cs typeface="Calibri" panose="020F0502020204030204" pitchFamily="34" charset="0"/>
            </a:endParaRPr>
          </a:p>
        </p:txBody>
      </p:sp>
    </p:spTree>
    <p:extLst>
      <p:ext uri="{BB962C8B-B14F-4D97-AF65-F5344CB8AC3E}">
        <p14:creationId xmlns:p14="http://schemas.microsoft.com/office/powerpoint/2010/main" val="383661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14092" y="5157192"/>
            <a:ext cx="8594429" cy="864096"/>
          </a:xfrm>
        </p:spPr>
        <p:txBody>
          <a:bodyPr>
            <a:normAutofit/>
          </a:bodyPr>
          <a:lstStyle/>
          <a:p>
            <a:pPr algn="r"/>
            <a:r>
              <a:rPr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４</a:t>
            </a: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．使用方法デモ</a:t>
            </a:r>
          </a:p>
        </p:txBody>
      </p:sp>
      <p:pic>
        <p:nvPicPr>
          <p:cNvPr id="3"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36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デモ実施内容</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793088" cy="4093428"/>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以下のようなことをデモしてみます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ローカルリポジトリの作成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ファイルのコミット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リモートリポジトリにプッシュ</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リモートリポジトリからクローン</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リモートリポジトリからプル、競合の解決</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ブランチの作成、ブランチの切り替え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ブランチのマージ</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インストール等については説明しません</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218049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6228692" cy="803176"/>
          </a:xfrm>
        </p:spPr>
        <p:txBody>
          <a:bodyPr>
            <a:noAutofit/>
          </a:bodyPr>
          <a:lstStyle/>
          <a:p>
            <a:pPr rtl="0" eaLnBrk="1" latinLnBrk="0" hangingPunct="1"/>
            <a:r>
              <a:rPr kumimoji="1" lang="ja-JP" altLang="en-US" sz="3200" dirty="0">
                <a:latin typeface="07やさしさゴシック" panose="02000600000000000000" pitchFamily="2" charset="-128"/>
                <a:ea typeface="07やさしさゴシック" panose="02000600000000000000" pitchFamily="2" charset="-128"/>
              </a:rPr>
              <a:t>１．ローカルリポジトリの作成</a:t>
            </a:r>
          </a:p>
        </p:txBody>
      </p:sp>
      <p:sp>
        <p:nvSpPr>
          <p:cNvPr id="4" name="正方形/長方形 3"/>
          <p:cNvSpPr/>
          <p:nvPr/>
        </p:nvSpPr>
        <p:spPr>
          <a:xfrm>
            <a:off x="1269876" y="1412776"/>
            <a:ext cx="9793088" cy="255454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・リポジトリを作成したいフォルダへ移動</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init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これで、空のリポジトリができあがり</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 name="図 1"/>
          <p:cNvPicPr>
            <a:picLocks noChangeAspect="1"/>
          </p:cNvPicPr>
          <p:nvPr/>
        </p:nvPicPr>
        <p:blipFill>
          <a:blip r:embed="rId3"/>
          <a:stretch>
            <a:fillRect/>
          </a:stretch>
        </p:blipFill>
        <p:spPr>
          <a:xfrm>
            <a:off x="5518348" y="3385159"/>
            <a:ext cx="4999261" cy="2770675"/>
          </a:xfrm>
          <a:prstGeom prst="rect">
            <a:avLst/>
          </a:prstGeom>
        </p:spPr>
      </p:pic>
    </p:spTree>
    <p:extLst>
      <p:ext uri="{BB962C8B-B14F-4D97-AF65-F5344CB8AC3E}">
        <p14:creationId xmlns:p14="http://schemas.microsoft.com/office/powerpoint/2010/main" val="347615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6228692" cy="803176"/>
          </a:xfrm>
        </p:spPr>
        <p:txBody>
          <a:bodyPr>
            <a:noAutofit/>
          </a:bodyPr>
          <a:lstStyle/>
          <a:p>
            <a:pPr rtl="0" eaLnBrk="1" latinLnBrk="0" hangingPunct="1"/>
            <a:r>
              <a:rPr kumimoji="1" lang="ja-JP" altLang="en-US" sz="3200" dirty="0">
                <a:latin typeface="07やさしさゴシック" panose="02000600000000000000" pitchFamily="2" charset="-128"/>
                <a:ea typeface="07やさしさゴシック" panose="02000600000000000000" pitchFamily="2" charset="-128"/>
              </a:rPr>
              <a:t>２．ファイルのコミット</a:t>
            </a:r>
          </a:p>
        </p:txBody>
      </p:sp>
      <p:sp>
        <p:nvSpPr>
          <p:cNvPr id="4" name="正方形/長方形 3"/>
          <p:cNvSpPr/>
          <p:nvPr/>
        </p:nvSpPr>
        <p:spPr>
          <a:xfrm>
            <a:off x="1269876" y="1412776"/>
            <a:ext cx="9793088" cy="378565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・リポジトリを作成したいフォルダでテストファイル作成</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を編集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がイン</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デックスに登録される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コメント</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5" name="図 4"/>
          <p:cNvPicPr>
            <a:picLocks noChangeAspect="1"/>
          </p:cNvPicPr>
          <p:nvPr/>
        </p:nvPicPr>
        <p:blipFill>
          <a:blip r:embed="rId3"/>
          <a:stretch>
            <a:fillRect/>
          </a:stretch>
        </p:blipFill>
        <p:spPr>
          <a:xfrm>
            <a:off x="7310486" y="1988840"/>
            <a:ext cx="4337672" cy="4375001"/>
          </a:xfrm>
          <a:prstGeom prst="rect">
            <a:avLst/>
          </a:prstGeom>
        </p:spPr>
      </p:pic>
    </p:spTree>
    <p:extLst>
      <p:ext uri="{BB962C8B-B14F-4D97-AF65-F5344CB8AC3E}">
        <p14:creationId xmlns:p14="http://schemas.microsoft.com/office/powerpoint/2010/main" val="106978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7524836"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３</a:t>
            </a:r>
            <a:r>
              <a:rPr kumimoji="1" lang="ja-JP" altLang="en-US" sz="3200" dirty="0">
                <a:latin typeface="07やさしさゴシック" panose="02000600000000000000" pitchFamily="2" charset="-128"/>
                <a:ea typeface="07やさしさゴシック" panose="02000600000000000000" pitchFamily="2" charset="-128"/>
              </a:rPr>
              <a:t>．リモートリポジトリにプッシュ</a:t>
            </a:r>
          </a:p>
        </p:txBody>
      </p:sp>
      <p:sp>
        <p:nvSpPr>
          <p:cNvPr id="4" name="正方形/長方形 3"/>
          <p:cNvSpPr/>
          <p:nvPr/>
        </p:nvSpPr>
        <p:spPr>
          <a:xfrm>
            <a:off x="1269876" y="1412776"/>
            <a:ext cx="9793088" cy="255454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push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https://github.com/norota0525/takatech.git master</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github</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の上記</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URL</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のリポジトリにプッシュされる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 name="図 1"/>
          <p:cNvPicPr>
            <a:picLocks noChangeAspect="1"/>
          </p:cNvPicPr>
          <p:nvPr/>
        </p:nvPicPr>
        <p:blipFill>
          <a:blip r:embed="rId3"/>
          <a:stretch>
            <a:fillRect/>
          </a:stretch>
        </p:blipFill>
        <p:spPr>
          <a:xfrm>
            <a:off x="1254546" y="3212976"/>
            <a:ext cx="5534025" cy="1924050"/>
          </a:xfrm>
          <a:prstGeom prst="rect">
            <a:avLst/>
          </a:prstGeom>
        </p:spPr>
      </p:pic>
    </p:spTree>
    <p:extLst>
      <p:ext uri="{BB962C8B-B14F-4D97-AF65-F5344CB8AC3E}">
        <p14:creationId xmlns:p14="http://schemas.microsoft.com/office/powerpoint/2010/main" val="160687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7524836" cy="803176"/>
          </a:xfrm>
        </p:spPr>
        <p:txBody>
          <a:bodyPr>
            <a:noAutofit/>
          </a:bodyPr>
          <a:lstStyle/>
          <a:p>
            <a:pPr rtl="0" eaLnBrk="1" latinLnBrk="0" hangingPunct="1"/>
            <a:r>
              <a:rPr kumimoji="1" lang="ja-JP" altLang="en-US" sz="3200" dirty="0">
                <a:latin typeface="07やさしさゴシック" panose="02000600000000000000" pitchFamily="2" charset="-128"/>
                <a:ea typeface="07やさしさゴシック" panose="02000600000000000000" pitchFamily="2" charset="-128"/>
              </a:rPr>
              <a:t>４．リモートリポジトリからクローン</a:t>
            </a:r>
          </a:p>
        </p:txBody>
      </p:sp>
      <p:sp>
        <p:nvSpPr>
          <p:cNvPr id="4" name="正方形/長方形 3"/>
          <p:cNvSpPr/>
          <p:nvPr/>
        </p:nvSpPr>
        <p:spPr>
          <a:xfrm>
            <a:off x="1269876" y="1412776"/>
            <a:ext cx="9793088"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・現在のディレクトリから移動し、クローンしたいディレクトリに移動する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cd</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xxxxx</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以下のコマンドを実行</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clone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https://github.com/norota0525/takatech.git </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これで、さきほどリモートリポジトリのクローンが、別のディレクトリにできあがる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 name="図 5"/>
          <p:cNvPicPr>
            <a:picLocks noChangeAspect="1"/>
          </p:cNvPicPr>
          <p:nvPr/>
        </p:nvPicPr>
        <p:blipFill>
          <a:blip r:embed="rId3"/>
          <a:stretch>
            <a:fillRect/>
          </a:stretch>
        </p:blipFill>
        <p:spPr>
          <a:xfrm>
            <a:off x="5518348" y="3861048"/>
            <a:ext cx="4974035" cy="2448492"/>
          </a:xfrm>
          <a:prstGeom prst="rect">
            <a:avLst/>
          </a:prstGeom>
        </p:spPr>
      </p:pic>
    </p:spTree>
    <p:extLst>
      <p:ext uri="{BB962C8B-B14F-4D97-AF65-F5344CB8AC3E}">
        <p14:creationId xmlns:p14="http://schemas.microsoft.com/office/powerpoint/2010/main" val="30194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・現在の</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は、なにもしていないので「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」になっている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以下のコマンドで</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を新規作成する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作成した</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に切り替える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コマンドプロンプト右端の（）内の表示が「</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」から「</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」に変更されている　→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に切り替わった</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pPr marL="457200" indent="-457200">
              <a:buFont typeface="+mj-lt"/>
              <a:buAutoNum type="arabicPeriod"/>
            </a:pP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2" name="図 1"/>
          <p:cNvPicPr>
            <a:picLocks noChangeAspect="1"/>
          </p:cNvPicPr>
          <p:nvPr/>
        </p:nvPicPr>
        <p:blipFill rotWithShape="1">
          <a:blip r:embed="rId3"/>
          <a:srcRect b="41305"/>
          <a:stretch/>
        </p:blipFill>
        <p:spPr>
          <a:xfrm>
            <a:off x="4942284" y="4437112"/>
            <a:ext cx="5534025" cy="1800200"/>
          </a:xfrm>
          <a:prstGeom prst="rect">
            <a:avLst/>
          </a:prstGeom>
        </p:spPr>
      </p:pic>
    </p:spTree>
    <p:extLst>
      <p:ext uri="{BB962C8B-B14F-4D97-AF65-F5344CB8AC3E}">
        <p14:creationId xmlns:p14="http://schemas.microsoft.com/office/powerpoint/2010/main" val="1842937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lang="en-US" altLang="ja-JP" sz="3200" dirty="0">
                <a:latin typeface="07やさしさゴシック" panose="02000600000000000000" pitchFamily="2" charset="-128"/>
                <a:ea typeface="07やさしさゴシック" panose="02000600000000000000" pitchFamily="2" charset="-128"/>
              </a:rPr>
              <a:t>.</a:t>
            </a:r>
            <a:r>
              <a:rPr kumimoji="1" lang="en-US" altLang="ja-JP" sz="2400" dirty="0">
                <a:latin typeface="07やさしさゴシック" panose="02000600000000000000" pitchFamily="2" charset="-128"/>
                <a:ea typeface="07やさしさゴシック" panose="02000600000000000000" pitchFamily="2" charset="-128"/>
              </a:rPr>
              <a:t>2</a:t>
            </a:r>
            <a:r>
              <a:rPr kumimoji="1" lang="ja-JP" altLang="en-US" sz="2400" dirty="0" err="1">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・切り替わったブランチ上で、テキストファイルを編集してみる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vi</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編集したファイルをインデックスに追加し、コミット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 test.txt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p>
        </p:txBody>
      </p:sp>
      <p:pic>
        <p:nvPicPr>
          <p:cNvPr id="2" name="図 1"/>
          <p:cNvPicPr>
            <a:picLocks noChangeAspect="1"/>
          </p:cNvPicPr>
          <p:nvPr/>
        </p:nvPicPr>
        <p:blipFill rotWithShape="1">
          <a:blip r:embed="rId3"/>
          <a:srcRect b="41305"/>
          <a:stretch/>
        </p:blipFill>
        <p:spPr>
          <a:xfrm>
            <a:off x="4942284" y="3789040"/>
            <a:ext cx="5534025" cy="1800200"/>
          </a:xfrm>
          <a:prstGeom prst="rect">
            <a:avLst/>
          </a:prstGeom>
        </p:spPr>
      </p:pic>
    </p:spTree>
    <p:extLst>
      <p:ext uri="{BB962C8B-B14F-4D97-AF65-F5344CB8AC3E}">
        <p14:creationId xmlns:p14="http://schemas.microsoft.com/office/powerpoint/2010/main" val="140253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lang="en-US" altLang="ja-JP" sz="3200" dirty="0">
                <a:latin typeface="07やさしさゴシック" panose="02000600000000000000" pitchFamily="2" charset="-128"/>
                <a:ea typeface="07やさしさゴシック" panose="02000600000000000000" pitchFamily="2" charset="-128"/>
              </a:rPr>
              <a:t>.</a:t>
            </a:r>
            <a:r>
              <a:rPr lang="en-US" altLang="ja-JP" sz="2400" dirty="0">
                <a:latin typeface="07やさしさゴシック" panose="02000600000000000000" pitchFamily="2" charset="-128"/>
                <a:ea typeface="07やさしさゴシック" panose="02000600000000000000" pitchFamily="2" charset="-128"/>
              </a:rPr>
              <a:t>3</a:t>
            </a:r>
            <a:r>
              <a:rPr kumimoji="1" lang="ja-JP" altLang="en-US" sz="2400" dirty="0" err="1">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2246769"/>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に戻し、同じファイルを編集してみる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vi</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編集したファイルをインデックスに追加し、コミット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 test.txt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p>
        </p:txBody>
      </p:sp>
      <p:pic>
        <p:nvPicPr>
          <p:cNvPr id="2" name="図 1"/>
          <p:cNvPicPr>
            <a:picLocks noChangeAspect="1"/>
          </p:cNvPicPr>
          <p:nvPr/>
        </p:nvPicPr>
        <p:blipFill rotWithShape="1">
          <a:blip r:embed="rId3"/>
          <a:srcRect b="41305"/>
          <a:stretch/>
        </p:blipFill>
        <p:spPr>
          <a:xfrm>
            <a:off x="4942284" y="4005064"/>
            <a:ext cx="5534025" cy="1800200"/>
          </a:xfrm>
          <a:prstGeom prst="rect">
            <a:avLst/>
          </a:prstGeom>
        </p:spPr>
      </p:pic>
    </p:spTree>
    <p:extLst>
      <p:ext uri="{BB962C8B-B14F-4D97-AF65-F5344CB8AC3E}">
        <p14:creationId xmlns:p14="http://schemas.microsoft.com/office/powerpoint/2010/main" val="387408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５</a:t>
            </a:r>
            <a:r>
              <a:rPr lang="en-US" altLang="ja-JP" sz="3200" dirty="0">
                <a:latin typeface="07やさしさゴシック" panose="02000600000000000000" pitchFamily="2" charset="-128"/>
                <a:ea typeface="07やさしさゴシック" panose="02000600000000000000" pitchFamily="2" charset="-128"/>
              </a:rPr>
              <a:t>.</a:t>
            </a:r>
            <a:r>
              <a:rPr lang="en-US" altLang="ja-JP" sz="2400" dirty="0">
                <a:latin typeface="07やさしさゴシック" panose="02000600000000000000" pitchFamily="2" charset="-128"/>
                <a:ea typeface="07やさしさゴシック" panose="02000600000000000000" pitchFamily="2" charset="-128"/>
              </a:rPr>
              <a:t>4</a:t>
            </a:r>
            <a:r>
              <a:rPr kumimoji="1" lang="ja-JP" altLang="en-US" sz="2400" dirty="0" err="1">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ブランチの作成、ブランチの切り替え</a:t>
            </a:r>
          </a:p>
        </p:txBody>
      </p:sp>
      <p:sp>
        <p:nvSpPr>
          <p:cNvPr id="4" name="正方形/長方形 3"/>
          <p:cNvSpPr/>
          <p:nvPr/>
        </p:nvSpPr>
        <p:spPr>
          <a:xfrm>
            <a:off x="1269876" y="1340768"/>
            <a:ext cx="9793088" cy="2246769"/>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に戻し、同じファイルを編集してみる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checkout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vi</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編集したファイルをインデックスに追加し、コミット</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add test.txt</a:t>
            </a: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commit</a:t>
            </a:r>
          </a:p>
        </p:txBody>
      </p:sp>
      <p:pic>
        <p:nvPicPr>
          <p:cNvPr id="2" name="図 1"/>
          <p:cNvPicPr>
            <a:picLocks noChangeAspect="1"/>
          </p:cNvPicPr>
          <p:nvPr/>
        </p:nvPicPr>
        <p:blipFill rotWithShape="1">
          <a:blip r:embed="rId3"/>
          <a:srcRect b="41305"/>
          <a:stretch/>
        </p:blipFill>
        <p:spPr>
          <a:xfrm>
            <a:off x="4942284" y="4005064"/>
            <a:ext cx="5534025" cy="1800200"/>
          </a:xfrm>
          <a:prstGeom prst="rect">
            <a:avLst/>
          </a:prstGeom>
        </p:spPr>
      </p:pic>
    </p:spTree>
    <p:extLst>
      <p:ext uri="{BB962C8B-B14F-4D97-AF65-F5344CB8AC3E}">
        <p14:creationId xmlns:p14="http://schemas.microsoft.com/office/powerpoint/2010/main" val="149404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358108" y="5157192"/>
            <a:ext cx="8594429" cy="864096"/>
          </a:xfrm>
        </p:spPr>
        <p:txBody>
          <a:bodyPr>
            <a:normAutofit/>
          </a:bodyPr>
          <a:lstStyle/>
          <a:p>
            <a:pPr algn="r"/>
            <a:r>
              <a:rPr kumimoji="1" lang="en-US" altLang="ja-JP"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1</a:t>
            </a:r>
            <a:r>
              <a:rPr kumimoji="1" lang="ja-JP" altLang="en-US" sz="4000" dirty="0" err="1">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a:t>
            </a:r>
            <a:r>
              <a:rPr kumimoji="1" lang="ja-JP" altLang="en-US" sz="4000" dirty="0">
                <a:effectLst>
                  <a:outerShdw blurRad="38100" dist="38100" dir="2700000" algn="tl">
                    <a:srgbClr val="000000">
                      <a:alpha val="43137"/>
                    </a:srgbClr>
                  </a:outerShdw>
                </a:effectLst>
                <a:latin typeface="07やさしさゴシック" panose="02000600000000000000" pitchFamily="2" charset="-128"/>
                <a:ea typeface="07やさしさゴシック" panose="02000600000000000000" pitchFamily="2" charset="-128"/>
              </a:rPr>
              <a:t>ソース管理とその重要性</a:t>
            </a:r>
          </a:p>
        </p:txBody>
      </p:sp>
      <p:pic>
        <p:nvPicPr>
          <p:cNvPr id="4" name="Picture 2" descr="http://postd.cc/wp/wp-content/uploads/2017/03/Git-Logo-2Color.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7549"/>
          <a:stretch/>
        </p:blipFill>
        <p:spPr bwMode="auto">
          <a:xfrm>
            <a:off x="10054852" y="3828219"/>
            <a:ext cx="1348292" cy="132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99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9541060" cy="803176"/>
          </a:xfrm>
        </p:spPr>
        <p:txBody>
          <a:bodyPr>
            <a:noAutofit/>
          </a:bodyPr>
          <a:lstStyle/>
          <a:p>
            <a:pPr rtl="0" eaLnBrk="1" latinLnBrk="0" hangingPunct="1"/>
            <a:r>
              <a:rPr lang="ja-JP" altLang="en-US" sz="3200" dirty="0">
                <a:latin typeface="07やさしさゴシック" panose="02000600000000000000" pitchFamily="2" charset="-128"/>
                <a:ea typeface="07やさしさゴシック" panose="02000600000000000000" pitchFamily="2" charset="-128"/>
              </a:rPr>
              <a:t>７</a:t>
            </a:r>
            <a:r>
              <a:rPr kumimoji="1" lang="ja-JP" altLang="en-US" sz="3200">
                <a:latin typeface="07やさしさゴシック" panose="02000600000000000000" pitchFamily="2" charset="-128"/>
                <a:ea typeface="07やさしさゴシック" panose="02000600000000000000" pitchFamily="2" charset="-128"/>
              </a:rPr>
              <a:t>．</a:t>
            </a:r>
            <a:r>
              <a:rPr kumimoji="1" lang="ja-JP" altLang="en-US" sz="3200" dirty="0">
                <a:latin typeface="07やさしさゴシック" panose="02000600000000000000" pitchFamily="2" charset="-128"/>
                <a:ea typeface="07やさしさゴシック" panose="02000600000000000000" pitchFamily="2" charset="-128"/>
              </a:rPr>
              <a:t>ブランチのマージ</a:t>
            </a:r>
          </a:p>
        </p:txBody>
      </p:sp>
      <p:sp>
        <p:nvSpPr>
          <p:cNvPr id="4" name="正方形/長方形 3"/>
          <p:cNvSpPr/>
          <p:nvPr/>
        </p:nvSpPr>
        <p:spPr>
          <a:xfrm>
            <a:off x="1269876" y="1412776"/>
            <a:ext cx="9793088" cy="1938992"/>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ブランチ上で、</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を</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git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 </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merge</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されたため、</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test.txt</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の内容が</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master</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testbranch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の両方を含んでいる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branch</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は</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6" name="図 5"/>
          <p:cNvPicPr>
            <a:picLocks noChangeAspect="1"/>
          </p:cNvPicPr>
          <p:nvPr/>
        </p:nvPicPr>
        <p:blipFill>
          <a:blip r:embed="rId3"/>
          <a:stretch>
            <a:fillRect/>
          </a:stretch>
        </p:blipFill>
        <p:spPr>
          <a:xfrm>
            <a:off x="5518348" y="3861048"/>
            <a:ext cx="4974035" cy="2448492"/>
          </a:xfrm>
          <a:prstGeom prst="rect">
            <a:avLst/>
          </a:prstGeom>
        </p:spPr>
      </p:pic>
    </p:spTree>
    <p:extLst>
      <p:ext uri="{BB962C8B-B14F-4D97-AF65-F5344CB8AC3E}">
        <p14:creationId xmlns:p14="http://schemas.microsoft.com/office/powerpoint/2010/main" val="2468843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kowabana.jp/system/urban_legends/103/covers/original.jpg?14443796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4652" y="836712"/>
            <a:ext cx="3631410" cy="5445224"/>
          </a:xfrm>
          <a:prstGeom prst="rect">
            <a:avLst/>
          </a:prstGeom>
          <a:noFill/>
          <a:extLst>
            <a:ext uri="{909E8E84-426E-40DD-AFC4-6F175D3DCCD1}">
              <a14:hiddenFill xmlns:a14="http://schemas.microsoft.com/office/drawing/2010/main">
                <a:solidFill>
                  <a:srgbClr val="FFFFFF"/>
                </a:solidFill>
              </a14:hiddenFill>
            </a:ext>
          </a:extLst>
        </p:spPr>
      </p:pic>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ソース管理って何？</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2078846"/>
            <a:ext cx="7200800" cy="3477875"/>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おもには、プログラムコードのバージョン管理を行うことを言います。</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BugTrackingSystem</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や</a:t>
            </a:r>
            <a:r>
              <a:rPr lang="en-US" altLang="ja-JP" sz="2000" dirty="0" err="1">
                <a:solidFill>
                  <a:srgbClr val="000000"/>
                </a:solidFill>
                <a:latin typeface="07やさしさゴシック" panose="02000600000000000000" pitchFamily="2" charset="-128"/>
                <a:ea typeface="07やさしさゴシック" panose="02000600000000000000" pitchFamily="2" charset="-128"/>
              </a:rPr>
              <a:t>IssueTrackingSystem</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と呼ばれたりもします。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ツールを使って管理する理由は、以下のような目的です</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だれが、いつ、何のために変更したか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開発者が、並行して同じコードの変更を行える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変更の履歴をバックアップすることで、必要な状態に戻せる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プロジェクトを一元管理する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Tree>
    <p:extLst>
      <p:ext uri="{BB962C8B-B14F-4D97-AF65-F5344CB8AC3E}">
        <p14:creationId xmlns:p14="http://schemas.microsoft.com/office/powerpoint/2010/main" val="3912659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ツールの重要性①</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673513"/>
            <a:ext cx="9505056" cy="1631216"/>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開発業務では、多くの開発者が並行して、膨大な数の新規開発や修正を実施</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かつては、これらの更新履歴は人力で管理</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⇒結果：以下のような状態が生み出される</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5" name="図 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20000" y="3789040"/>
            <a:ext cx="10604807" cy="2160240"/>
          </a:xfrm>
          <a:prstGeom prst="rect">
            <a:avLst/>
          </a:prstGeom>
        </p:spPr>
      </p:pic>
    </p:spTree>
    <p:extLst>
      <p:ext uri="{BB962C8B-B14F-4D97-AF65-F5344CB8AC3E}">
        <p14:creationId xmlns:p14="http://schemas.microsoft.com/office/powerpoint/2010/main" val="128488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ツールの重要性</a:t>
            </a:r>
            <a:r>
              <a:rPr lang="ja-JP" altLang="en-US" sz="3200" dirty="0">
                <a:latin typeface="07やさしさゴシック" panose="02000600000000000000" pitchFamily="2" charset="-128"/>
                <a:ea typeface="07やさしさゴシック" panose="02000600000000000000" pitchFamily="2" charset="-128"/>
                <a:cs typeface="+mn-cs"/>
              </a:rPr>
              <a:t>②</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340768"/>
            <a:ext cx="9505056" cy="2246769"/>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バグのトラッキングをし続けていると、過去の世代に戻したい場合が発生</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⇒実装後にしばらくしてから再度バグが発覚、など</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ja-JP" altLang="en-US" sz="2000" dirty="0">
                <a:solidFill>
                  <a:srgbClr val="000000"/>
                </a:solidFill>
                <a:latin typeface="07やさしさゴシック" panose="02000600000000000000" pitchFamily="2" charset="-128"/>
                <a:ea typeface="07やさしさゴシック" panose="02000600000000000000" pitchFamily="2" charset="-128"/>
              </a:rPr>
              <a:t>過去のバージョン</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どこをどのように編集してきたのか？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誰がいつ、どういった目的で？</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a:p>
            <a:r>
              <a:rPr lang="en-US" altLang="ja-JP" sz="2000" dirty="0">
                <a:solidFill>
                  <a:srgbClr val="000000"/>
                </a:solidFill>
                <a:latin typeface="07やさしさゴシック" panose="02000600000000000000" pitchFamily="2" charset="-128"/>
                <a:ea typeface="07やさしさゴシック" panose="02000600000000000000" pitchFamily="2" charset="-128"/>
              </a:rPr>
              <a:t>	</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どのような値から現在の値に編集したのか？</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5"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920"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117527" y="4005064"/>
            <a:ext cx="320922" cy="369332"/>
          </a:xfrm>
          <a:prstGeom prst="rect">
            <a:avLst/>
          </a:prstGeom>
          <a:noFill/>
        </p:spPr>
        <p:txBody>
          <a:bodyPr wrap="none" rtlCol="0">
            <a:spAutoFit/>
          </a:bodyPr>
          <a:lstStyle/>
          <a:p>
            <a:r>
              <a:rPr kumimoji="1" lang="en-US" altLang="ja-JP" dirty="0"/>
              <a:t>A</a:t>
            </a:r>
            <a:endParaRPr kumimoji="1" lang="ja-JP" altLang="en-US" dirty="0"/>
          </a:p>
        </p:txBody>
      </p:sp>
      <p:pic>
        <p:nvPicPr>
          <p:cNvPr id="11"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0076"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492059" y="4005064"/>
            <a:ext cx="380169" cy="369332"/>
          </a:xfrm>
          <a:prstGeom prst="rect">
            <a:avLst/>
          </a:prstGeom>
          <a:noFill/>
        </p:spPr>
        <p:txBody>
          <a:bodyPr wrap="none" rtlCol="0">
            <a:spAutoFit/>
          </a:bodyPr>
          <a:lstStyle/>
          <a:p>
            <a:r>
              <a:rPr kumimoji="1" lang="en-US" altLang="ja-JP" dirty="0"/>
              <a:t>A</a:t>
            </a:r>
            <a:r>
              <a:rPr kumimoji="1" lang="ja-JP" altLang="en-US" dirty="0"/>
              <a:t>‘</a:t>
            </a:r>
          </a:p>
        </p:txBody>
      </p:sp>
      <p:pic>
        <p:nvPicPr>
          <p:cNvPr id="13"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4232"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p:cNvSpPr txBox="1"/>
          <p:nvPr/>
        </p:nvSpPr>
        <p:spPr>
          <a:xfrm>
            <a:off x="4779764" y="4005064"/>
            <a:ext cx="611065" cy="369332"/>
          </a:xfrm>
          <a:prstGeom prst="rect">
            <a:avLst/>
          </a:prstGeom>
          <a:noFill/>
        </p:spPr>
        <p:txBody>
          <a:bodyPr wrap="none" rtlCol="0">
            <a:spAutoFit/>
          </a:bodyPr>
          <a:lstStyle/>
          <a:p>
            <a:r>
              <a:rPr kumimoji="1" lang="en-US" altLang="ja-JP" dirty="0"/>
              <a:t>A</a:t>
            </a:r>
            <a:r>
              <a:rPr kumimoji="1" lang="ja-JP" altLang="en-US" dirty="0"/>
              <a:t>‘＋</a:t>
            </a:r>
          </a:p>
        </p:txBody>
      </p:sp>
      <p:pic>
        <p:nvPicPr>
          <p:cNvPr id="15"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8388"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p:cNvSpPr txBox="1"/>
          <p:nvPr/>
        </p:nvSpPr>
        <p:spPr>
          <a:xfrm>
            <a:off x="6069507" y="4005064"/>
            <a:ext cx="841897" cy="369332"/>
          </a:xfrm>
          <a:prstGeom prst="rect">
            <a:avLst/>
          </a:prstGeom>
          <a:noFill/>
        </p:spPr>
        <p:txBody>
          <a:bodyPr wrap="none" rtlCol="0">
            <a:spAutoFit/>
          </a:bodyPr>
          <a:lstStyle/>
          <a:p>
            <a:r>
              <a:rPr kumimoji="1" lang="en-US" altLang="ja-JP" dirty="0"/>
              <a:t>A</a:t>
            </a:r>
            <a:r>
              <a:rPr kumimoji="1" lang="ja-JP" altLang="en-US" dirty="0"/>
              <a:t>‘＋＋</a:t>
            </a:r>
          </a:p>
        </p:txBody>
      </p:sp>
      <p:pic>
        <p:nvPicPr>
          <p:cNvPr id="17"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2544"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18" name="テキスト ボックス 17"/>
          <p:cNvSpPr txBox="1"/>
          <p:nvPr/>
        </p:nvSpPr>
        <p:spPr>
          <a:xfrm>
            <a:off x="7588246" y="4005064"/>
            <a:ext cx="612732" cy="369332"/>
          </a:xfrm>
          <a:prstGeom prst="rect">
            <a:avLst/>
          </a:prstGeom>
          <a:noFill/>
        </p:spPr>
        <p:txBody>
          <a:bodyPr wrap="none" rtlCol="0">
            <a:spAutoFit/>
          </a:bodyPr>
          <a:lstStyle/>
          <a:p>
            <a:r>
              <a:rPr kumimoji="1" lang="en-US" altLang="ja-JP" dirty="0"/>
              <a:t>A</a:t>
            </a:r>
            <a:r>
              <a:rPr kumimoji="1" lang="ja-JP" altLang="en-US" dirty="0"/>
              <a:t> </a:t>
            </a:r>
            <a:r>
              <a:rPr kumimoji="1" lang="en-US" altLang="ja-JP" dirty="0"/>
              <a:t>v2</a:t>
            </a:r>
            <a:endParaRPr kumimoji="1" lang="ja-JP" altLang="en-US" dirty="0"/>
          </a:p>
        </p:txBody>
      </p:sp>
      <p:pic>
        <p:nvPicPr>
          <p:cNvPr id="19"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86700" y="4445829"/>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p:cNvSpPr txBox="1"/>
          <p:nvPr/>
        </p:nvSpPr>
        <p:spPr>
          <a:xfrm>
            <a:off x="8956366" y="4005064"/>
            <a:ext cx="684803" cy="369332"/>
          </a:xfrm>
          <a:prstGeom prst="rect">
            <a:avLst/>
          </a:prstGeom>
          <a:noFill/>
        </p:spPr>
        <p:txBody>
          <a:bodyPr wrap="none" rtlCol="0">
            <a:spAutoFit/>
          </a:bodyPr>
          <a:lstStyle/>
          <a:p>
            <a:r>
              <a:rPr kumimoji="1" lang="en-US" altLang="ja-JP" dirty="0"/>
              <a:t>A</a:t>
            </a:r>
            <a:r>
              <a:rPr kumimoji="1" lang="ja-JP" altLang="en-US" dirty="0"/>
              <a:t>‘ </a:t>
            </a:r>
            <a:r>
              <a:rPr kumimoji="1" lang="en-US" altLang="ja-JP" dirty="0"/>
              <a:t>v2</a:t>
            </a:r>
            <a:endParaRPr kumimoji="1" lang="ja-JP" altLang="en-US" dirty="0"/>
          </a:p>
        </p:txBody>
      </p:sp>
      <p:sp>
        <p:nvSpPr>
          <p:cNvPr id="21" name="四角形: 角を丸くする 20"/>
          <p:cNvSpPr/>
          <p:nvPr/>
        </p:nvSpPr>
        <p:spPr>
          <a:xfrm>
            <a:off x="1665920" y="4817891"/>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2" name="四角形: 角を丸くする 21"/>
          <p:cNvSpPr/>
          <p:nvPr/>
        </p:nvSpPr>
        <p:spPr>
          <a:xfrm>
            <a:off x="3125639" y="5177931"/>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3" name="四角形: 角を丸くする 22"/>
          <p:cNvSpPr/>
          <p:nvPr/>
        </p:nvSpPr>
        <p:spPr>
          <a:xfrm>
            <a:off x="4474232" y="4493392"/>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4" name="四角形: 角を丸くする 23"/>
          <p:cNvSpPr/>
          <p:nvPr/>
        </p:nvSpPr>
        <p:spPr>
          <a:xfrm>
            <a:off x="5906168" y="5718725"/>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5" name="四角形: 角を丸くする 24"/>
          <p:cNvSpPr/>
          <p:nvPr/>
        </p:nvSpPr>
        <p:spPr>
          <a:xfrm>
            <a:off x="7310325" y="5538705"/>
            <a:ext cx="1168573" cy="36004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
        <p:nvSpPr>
          <p:cNvPr id="26" name="四角形: 角を丸くする 25"/>
          <p:cNvSpPr/>
          <p:nvPr/>
        </p:nvSpPr>
        <p:spPr>
          <a:xfrm>
            <a:off x="8686700" y="4921574"/>
            <a:ext cx="1168573" cy="68453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FF0000"/>
                </a:solidFill>
              </a:rPr>
              <a:t>変更箇所</a:t>
            </a:r>
          </a:p>
        </p:txBody>
      </p:sp>
    </p:spTree>
    <p:extLst>
      <p:ext uri="{BB962C8B-B14F-4D97-AF65-F5344CB8AC3E}">
        <p14:creationId xmlns:p14="http://schemas.microsoft.com/office/powerpoint/2010/main" val="60544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4860540"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ツールの重要性③</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多数の開発者によって編集されつづける環境では、</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A</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さんが</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編集中に</a:t>
            </a:r>
            <a:r>
              <a:rPr lang="en-US" altLang="ja-JP" sz="2000" dirty="0">
                <a:solidFill>
                  <a:srgbClr val="000000"/>
                </a:solidFill>
                <a:latin typeface="07やさしさゴシック" panose="02000600000000000000" pitchFamily="2" charset="-128"/>
                <a:ea typeface="07やさしさゴシック" panose="02000600000000000000" pitchFamily="2" charset="-128"/>
              </a:rPr>
              <a:t>B</a:t>
            </a:r>
            <a:r>
              <a:rPr lang="ja-JP" altLang="en-US" sz="2000" dirty="0" err="1">
                <a:solidFill>
                  <a:srgbClr val="000000"/>
                </a:solidFill>
                <a:latin typeface="07やさしさゴシック" panose="02000600000000000000" pitchFamily="2" charset="-128"/>
                <a:ea typeface="07やさしさゴシック" panose="02000600000000000000" pitchFamily="2" charset="-128"/>
              </a:rPr>
              <a:t>さんが</a:t>
            </a:r>
            <a:r>
              <a:rPr lang="ja-JP" altLang="en-US" sz="2000" dirty="0">
                <a:solidFill>
                  <a:srgbClr val="000000"/>
                </a:solidFill>
                <a:latin typeface="07やさしさゴシック" panose="02000600000000000000" pitchFamily="2" charset="-128"/>
                <a:ea typeface="07やさしさゴシック" panose="02000600000000000000" pitchFamily="2" charset="-128"/>
              </a:rPr>
              <a:t>別の編集を行ってしまい、人力の管理では個々の編集が意識されずにどちらかの編集が反映されず上書きされたりなどが起きることも。。。</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pic>
        <p:nvPicPr>
          <p:cNvPr id="1026" name="Picture 2" descr="https://www.pasonatech.co.jp/project/salesforce/image/jirei_h1_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005" t="11598" r="7090"/>
          <a:stretch/>
        </p:blipFill>
        <p:spPr bwMode="auto">
          <a:xfrm>
            <a:off x="2800046" y="4258218"/>
            <a:ext cx="1440160" cy="14750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hingaku.mynavi.jp/cnt/etc/column/step6/essay/example/01/images/img_fac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612" y="4258218"/>
            <a:ext cx="1172793" cy="14699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ages.clipartlogo.com/files/images/42/428874/paper-document-text-front-clip-art_f.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8328" y="3107342"/>
            <a:ext cx="1224136" cy="1636031"/>
          </a:xfrm>
          <a:prstGeom prst="rect">
            <a:avLst/>
          </a:prstGeom>
          <a:noFill/>
          <a:extLst>
            <a:ext uri="{909E8E84-426E-40DD-AFC4-6F175D3DCCD1}">
              <a14:hiddenFill xmlns:a14="http://schemas.microsoft.com/office/drawing/2010/main">
                <a:solidFill>
                  <a:srgbClr val="FFFFFF"/>
                </a:solidFill>
              </a14:hiddenFill>
            </a:ext>
          </a:extLst>
        </p:spPr>
      </p:pic>
      <p:sp>
        <p:nvSpPr>
          <p:cNvPr id="5" name="楕円 4"/>
          <p:cNvSpPr/>
          <p:nvPr/>
        </p:nvSpPr>
        <p:spPr>
          <a:xfrm>
            <a:off x="5070630" y="3431838"/>
            <a:ext cx="1383822" cy="28803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楕円 9"/>
          <p:cNvSpPr/>
          <p:nvPr/>
        </p:nvSpPr>
        <p:spPr>
          <a:xfrm>
            <a:off x="5572354" y="4044366"/>
            <a:ext cx="1383822" cy="288032"/>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7" name="直線矢印コネクタ 6"/>
          <p:cNvCxnSpPr/>
          <p:nvPr/>
        </p:nvCxnSpPr>
        <p:spPr>
          <a:xfrm flipV="1">
            <a:off x="4078188" y="3925357"/>
            <a:ext cx="992442" cy="946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flipV="1">
            <a:off x="7158747" y="4374826"/>
            <a:ext cx="735865" cy="785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3697246" y="3738289"/>
            <a:ext cx="877163" cy="369332"/>
          </a:xfrm>
          <a:prstGeom prst="rect">
            <a:avLst/>
          </a:prstGeom>
          <a:noFill/>
        </p:spPr>
        <p:txBody>
          <a:bodyPr wrap="none" rtlCol="0">
            <a:spAutoFit/>
          </a:bodyPr>
          <a:lstStyle/>
          <a:p>
            <a:r>
              <a:rPr kumimoji="1" lang="ja-JP" altLang="en-US" dirty="0"/>
              <a:t>編集中</a:t>
            </a:r>
          </a:p>
        </p:txBody>
      </p:sp>
      <p:sp>
        <p:nvSpPr>
          <p:cNvPr id="18" name="テキスト ボックス 17"/>
          <p:cNvSpPr txBox="1"/>
          <p:nvPr/>
        </p:nvSpPr>
        <p:spPr>
          <a:xfrm>
            <a:off x="6526460" y="4790698"/>
            <a:ext cx="1338828" cy="646331"/>
          </a:xfrm>
          <a:prstGeom prst="rect">
            <a:avLst/>
          </a:prstGeom>
          <a:noFill/>
        </p:spPr>
        <p:txBody>
          <a:bodyPr wrap="none" rtlCol="0">
            <a:spAutoFit/>
          </a:bodyPr>
          <a:lstStyle/>
          <a:p>
            <a:r>
              <a:rPr kumimoji="1" lang="ja-JP" altLang="en-US" dirty="0"/>
              <a:t>気づかず</a:t>
            </a:r>
            <a:endParaRPr kumimoji="1" lang="en-US" altLang="ja-JP" dirty="0"/>
          </a:p>
          <a:p>
            <a:r>
              <a:rPr kumimoji="1" lang="ja-JP" altLang="en-US" dirty="0"/>
              <a:t>別箇所編集</a:t>
            </a:r>
          </a:p>
        </p:txBody>
      </p:sp>
    </p:spTree>
    <p:extLst>
      <p:ext uri="{BB962C8B-B14F-4D97-AF65-F5344CB8AC3E}">
        <p14:creationId xmlns:p14="http://schemas.microsoft.com/office/powerpoint/2010/main" val="408884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fade">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089856" y="609600"/>
            <a:ext cx="6775432" cy="803176"/>
          </a:xfrm>
        </p:spPr>
        <p:txBody>
          <a:bodyPr>
            <a:normAutofit/>
          </a:bodyPr>
          <a:lstStyle/>
          <a:p>
            <a:pPr rtl="0" eaLnBrk="1" latinLnBrk="0" hangingPunct="1"/>
            <a:r>
              <a:rPr lang="ja-JP" altLang="en-US" sz="3200" kern="1200" dirty="0">
                <a:effectLst/>
                <a:latin typeface="07やさしさゴシック" panose="02000600000000000000" pitchFamily="2" charset="-128"/>
                <a:ea typeface="07やさしさゴシック" panose="02000600000000000000" pitchFamily="2" charset="-128"/>
                <a:cs typeface="+mn-cs"/>
              </a:rPr>
              <a:t>つまりソース管理ツールとは？</a:t>
            </a:r>
            <a:endParaRPr kumimoji="1" lang="ja-JP" altLang="en-US" sz="4000" dirty="0">
              <a:latin typeface="07やさしさゴシック" panose="02000600000000000000" pitchFamily="2" charset="-128"/>
              <a:ea typeface="07やさしさゴシック" panose="02000600000000000000" pitchFamily="2" charset="-128"/>
            </a:endParaRPr>
          </a:p>
        </p:txBody>
      </p:sp>
      <p:sp>
        <p:nvSpPr>
          <p:cNvPr id="4" name="正方形/長方形 3"/>
          <p:cNvSpPr/>
          <p:nvPr/>
        </p:nvSpPr>
        <p:spPr>
          <a:xfrm>
            <a:off x="1269876" y="1412776"/>
            <a:ext cx="9505056" cy="1015663"/>
          </a:xfrm>
          <a:prstGeom prst="rect">
            <a:avLst/>
          </a:prstGeom>
        </p:spPr>
        <p:txBody>
          <a:bodyPr wrap="square">
            <a:spAutoFit/>
          </a:bodyPr>
          <a:lstStyle/>
          <a:p>
            <a:r>
              <a:rPr lang="ja-JP" altLang="en-US" sz="2000" dirty="0">
                <a:solidFill>
                  <a:srgbClr val="000000"/>
                </a:solidFill>
                <a:latin typeface="07やさしさゴシック" panose="02000600000000000000" pitchFamily="2" charset="-128"/>
                <a:ea typeface="07やさしさゴシック" panose="02000600000000000000" pitchFamily="2" charset="-128"/>
              </a:rPr>
              <a:t>開発プロジェクトなどで、一つの環境を複数人で編集する際に、必要なバックアップを意識せずに取れたり、変更の履歴を追って必要なら戻したり、人の編集をないことにしたりしないようにするためのもの</a:t>
            </a:r>
            <a:endParaRPr lang="en-US" altLang="ja-JP" sz="2000" dirty="0">
              <a:solidFill>
                <a:srgbClr val="000000"/>
              </a:solidFill>
              <a:latin typeface="07やさしさゴシック" panose="02000600000000000000" pitchFamily="2" charset="-128"/>
              <a:ea typeface="07やさしさゴシック" panose="02000600000000000000" pitchFamily="2" charset="-128"/>
            </a:endParaRPr>
          </a:p>
        </p:txBody>
      </p:sp>
      <p:sp>
        <p:nvSpPr>
          <p:cNvPr id="14" name="フローチャート: 磁気ディスク 13"/>
          <p:cNvSpPr/>
          <p:nvPr/>
        </p:nvSpPr>
        <p:spPr>
          <a:xfrm>
            <a:off x="2953370" y="3356992"/>
            <a:ext cx="2781002" cy="1944216"/>
          </a:xfrm>
          <a:prstGeom prst="flowChartMagneticDisk">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ja-JP" altLang="en-US" dirty="0"/>
              <a:t>管理</a:t>
            </a:r>
            <a:endParaRPr kumimoji="1" lang="en-US" altLang="ja-JP" dirty="0"/>
          </a:p>
        </p:txBody>
      </p:sp>
      <p:pic>
        <p:nvPicPr>
          <p:cNvPr id="15"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8108" y="4371943"/>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5359" y="4410032"/>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4172" y="4434729"/>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4212" y="4475314"/>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5202" y="4516910"/>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images.clipartlogo.com/files/images/42/428874/paper-document-text-front-clip-art_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1534" y="4558506"/>
            <a:ext cx="444671" cy="594293"/>
          </a:xfrm>
          <a:prstGeom prst="rect">
            <a:avLst/>
          </a:prstGeom>
          <a:noFill/>
          <a:extLst>
            <a:ext uri="{909E8E84-426E-40DD-AFC4-6F175D3DCCD1}">
              <a14:hiddenFill xmlns:a14="http://schemas.microsoft.com/office/drawing/2010/main">
                <a:solidFill>
                  <a:srgbClr val="FFFFFF"/>
                </a:solidFill>
              </a14:hiddenFill>
            </a:ext>
          </a:extLst>
        </p:spPr>
      </p:pic>
      <p:pic>
        <p:nvPicPr>
          <p:cNvPr id="22" name="図 21"/>
          <p:cNvPicPr>
            <a:picLocks noChangeAspect="1"/>
          </p:cNvPicPr>
          <p:nvPr/>
        </p:nvPicPr>
        <p:blipFill rotWithShape="1">
          <a:blip r:embed="rId4"/>
          <a:srcRect b="17463"/>
          <a:stretch/>
        </p:blipFill>
        <p:spPr>
          <a:xfrm>
            <a:off x="6223437" y="3181495"/>
            <a:ext cx="2212694" cy="1381620"/>
          </a:xfrm>
          <a:prstGeom prst="rect">
            <a:avLst/>
          </a:prstGeom>
        </p:spPr>
      </p:pic>
      <p:pic>
        <p:nvPicPr>
          <p:cNvPr id="23" name="図 22"/>
          <p:cNvPicPr>
            <a:picLocks noChangeAspect="1"/>
          </p:cNvPicPr>
          <p:nvPr/>
        </p:nvPicPr>
        <p:blipFill rotWithShape="1">
          <a:blip r:embed="rId4"/>
          <a:srcRect b="17463"/>
          <a:stretch/>
        </p:blipFill>
        <p:spPr>
          <a:xfrm>
            <a:off x="7478809" y="3891780"/>
            <a:ext cx="2212694" cy="1381620"/>
          </a:xfrm>
          <a:prstGeom prst="rect">
            <a:avLst/>
          </a:prstGeom>
        </p:spPr>
      </p:pic>
      <p:pic>
        <p:nvPicPr>
          <p:cNvPr id="24" name="図 23"/>
          <p:cNvPicPr>
            <a:picLocks noChangeAspect="1"/>
          </p:cNvPicPr>
          <p:nvPr/>
        </p:nvPicPr>
        <p:blipFill rotWithShape="1">
          <a:blip r:embed="rId4"/>
          <a:srcRect b="17463"/>
          <a:stretch/>
        </p:blipFill>
        <p:spPr>
          <a:xfrm>
            <a:off x="6486869" y="4636369"/>
            <a:ext cx="2212694" cy="1381620"/>
          </a:xfrm>
          <a:prstGeom prst="rect">
            <a:avLst/>
          </a:prstGeom>
        </p:spPr>
      </p:pic>
      <p:cxnSp>
        <p:nvCxnSpPr>
          <p:cNvPr id="6" name="直線矢印コネクタ 5"/>
          <p:cNvCxnSpPr>
            <a:stCxn id="22" idx="1"/>
            <a:endCxn id="21" idx="3"/>
          </p:cNvCxnSpPr>
          <p:nvPr/>
        </p:nvCxnSpPr>
        <p:spPr>
          <a:xfrm flipH="1">
            <a:off x="5456205" y="3872305"/>
            <a:ext cx="767232" cy="9833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cxnSpLocks/>
            <a:stCxn id="24" idx="1"/>
            <a:endCxn id="21" idx="3"/>
          </p:cNvCxnSpPr>
          <p:nvPr/>
        </p:nvCxnSpPr>
        <p:spPr>
          <a:xfrm flipH="1" flipV="1">
            <a:off x="5456205" y="4855653"/>
            <a:ext cx="1030664" cy="4715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cxnSpLocks/>
            <a:stCxn id="24" idx="0"/>
            <a:endCxn id="21" idx="3"/>
          </p:cNvCxnSpPr>
          <p:nvPr/>
        </p:nvCxnSpPr>
        <p:spPr>
          <a:xfrm flipH="1">
            <a:off x="5456205" y="4636369"/>
            <a:ext cx="2137011" cy="2192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5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ファセット">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StripedBorder_16x9">
      <a:majorFont>
        <a:latin typeface="Euphemia"/>
        <a:ea typeface=""/>
        <a:cs typeface=""/>
      </a:majorFont>
      <a:minorFont>
        <a:latin typeface="Euphemia"/>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tripedBorder_16x9">
      <a:dk1>
        <a:srgbClr val="404040"/>
      </a:dk1>
      <a:lt1>
        <a:sysClr val="window" lastClr="FFFFFF"/>
      </a:lt1>
      <a:dk2>
        <a:srgbClr val="000000"/>
      </a:dk2>
      <a:lt2>
        <a:srgbClr val="DDDDDD"/>
      </a:lt2>
      <a:accent1>
        <a:srgbClr val="A6B727"/>
      </a:accent1>
      <a:accent2>
        <a:srgbClr val="DF5327"/>
      </a:accent2>
      <a:accent3>
        <a:srgbClr val="FE9E00"/>
      </a:accent3>
      <a:accent4>
        <a:srgbClr val="418AB3"/>
      </a:accent4>
      <a:accent5>
        <a:srgbClr val="D9D66D"/>
      </a:accent5>
      <a:accent6>
        <a:srgbClr val="838383"/>
      </a:accent6>
      <a:hlink>
        <a:srgbClr val="F59E00"/>
      </a:hlink>
      <a:folHlink>
        <a:srgbClr val="B2B2B2"/>
      </a:folHlink>
    </a:clrScheme>
    <a:fontScheme name="StripedBorder_16x9">
      <a:majorFont>
        <a:latin typeface="Euphemia"/>
        <a:ea typeface=""/>
        <a:cs typeface=""/>
      </a:majorFont>
      <a:minorFont>
        <a:latin typeface="Euphemia"/>
        <a:ea typeface=""/>
        <a:cs typeface=""/>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miter lim="800000"/>
        </a:ln>
        <a:ln w="28575" cap="flat" cmpd="sng" algn="ctr">
          <a:solidFill>
            <a:schemeClr val="phClr"/>
          </a:solidFill>
          <a:miter lim="800000"/>
        </a:ln>
        <a:ln w="41275" cap="flat" cmpd="sng" algn="ctr">
          <a:solidFill>
            <a:schemeClr val="phClr"/>
          </a:solidFill>
          <a:miter lim="800000"/>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D85E5DE-FD81-49B5-BF4A-9F6573D6D73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1509</Words>
  <Application>Microsoft Office PowerPoint</Application>
  <PresentationFormat>ユーザー設定</PresentationFormat>
  <Paragraphs>437</Paragraphs>
  <Slides>40</Slides>
  <Notes>34</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40</vt:i4>
      </vt:variant>
    </vt:vector>
  </HeadingPairs>
  <TitlesOfParts>
    <vt:vector size="51" baseType="lpstr">
      <vt:lpstr>Aharoni</vt:lpstr>
      <vt:lpstr>07やさしさゴシックボールド</vt:lpstr>
      <vt:lpstr>Euphemia</vt:lpstr>
      <vt:lpstr>华文新魏</vt:lpstr>
      <vt:lpstr>Wingdings 3</vt:lpstr>
      <vt:lpstr>Arial</vt:lpstr>
      <vt:lpstr>07やさしさゴシック</vt:lpstr>
      <vt:lpstr>メイリオ</vt:lpstr>
      <vt:lpstr>Calibri</vt:lpstr>
      <vt:lpstr>Trebuchet MS</vt:lpstr>
      <vt:lpstr>ファセット</vt:lpstr>
      <vt:lpstr>勉強会</vt:lpstr>
      <vt:lpstr>講師紹介</vt:lpstr>
      <vt:lpstr>Agenda</vt:lpstr>
      <vt:lpstr>1．ソース管理とその重要性</vt:lpstr>
      <vt:lpstr>ソース管理って何？</vt:lpstr>
      <vt:lpstr>ツールの重要性①</vt:lpstr>
      <vt:lpstr>ツールの重要性②</vt:lpstr>
      <vt:lpstr>ツールの重要性③</vt:lpstr>
      <vt:lpstr>つまりソース管理ツールとは？</vt:lpstr>
      <vt:lpstr>２．ソース管理ツール 比較</vt:lpstr>
      <vt:lpstr>ソース管理ツールの種類</vt:lpstr>
      <vt:lpstr>集中型バージョン管理</vt:lpstr>
      <vt:lpstr>分散型バージョン管理</vt:lpstr>
      <vt:lpstr>集中型と分散型の代表</vt:lpstr>
      <vt:lpstr>なぜ分散型が主流に？</vt:lpstr>
      <vt:lpstr>マメ</vt:lpstr>
      <vt:lpstr>３．Gitの概要</vt:lpstr>
      <vt:lpstr>Gitの概要①</vt:lpstr>
      <vt:lpstr>Gitの概要②</vt:lpstr>
      <vt:lpstr>Gitの概要③</vt:lpstr>
      <vt:lpstr>Gitの概要③</vt:lpstr>
      <vt:lpstr>Gitの概要③.5</vt:lpstr>
      <vt:lpstr>Gitの概要③.5</vt:lpstr>
      <vt:lpstr>Gitの概要④</vt:lpstr>
      <vt:lpstr>Gitの概要④.5</vt:lpstr>
      <vt:lpstr>Gitの概要⑤</vt:lpstr>
      <vt:lpstr>Gitの概要④</vt:lpstr>
      <vt:lpstr>Gitの概要④</vt:lpstr>
      <vt:lpstr>Gitの概要④</vt:lpstr>
      <vt:lpstr>４．使用方法デモ</vt:lpstr>
      <vt:lpstr>デモ実施内容</vt:lpstr>
      <vt:lpstr>１．ローカルリポジトリの作成</vt:lpstr>
      <vt:lpstr>２．ファイルのコミット</vt:lpstr>
      <vt:lpstr>３．リモートリポジトリにプッシュ</vt:lpstr>
      <vt:lpstr>４．リモートリポジトリからクローン</vt:lpstr>
      <vt:lpstr>５．ブランチの作成、ブランチの切り替え</vt:lpstr>
      <vt:lpstr>５.2．ブランチの作成、ブランチの切り替え</vt:lpstr>
      <vt:lpstr>５.3．ブランチの作成、ブランチの切り替え</vt:lpstr>
      <vt:lpstr>５.4．ブランチの作成、ブランチの切り替え</vt:lpstr>
      <vt:lpstr>７．ブランチのマージ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2017-04-03T03:56:11Z</dcterms:created>
  <dcterms:modified xsi:type="dcterms:W3CDTF">2017-05-28T12:54:10Z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TC028010989991</vt:lpwstr>
  </property>
</Properties>
</file>